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4" r:id="rId1"/>
  </p:sldMasterIdLst>
  <p:notesMasterIdLst>
    <p:notesMasterId r:id="rId71"/>
  </p:notesMasterIdLst>
  <p:sldIdLst>
    <p:sldId id="257" r:id="rId2"/>
    <p:sldId id="258" r:id="rId3"/>
    <p:sldId id="259" r:id="rId4"/>
    <p:sldId id="261" r:id="rId5"/>
    <p:sldId id="262" r:id="rId6"/>
    <p:sldId id="263" r:id="rId7"/>
    <p:sldId id="265" r:id="rId8"/>
    <p:sldId id="272" r:id="rId9"/>
    <p:sldId id="273" r:id="rId10"/>
    <p:sldId id="268" r:id="rId11"/>
    <p:sldId id="269" r:id="rId12"/>
    <p:sldId id="360" r:id="rId13"/>
    <p:sldId id="274" r:id="rId14"/>
    <p:sldId id="275" r:id="rId15"/>
    <p:sldId id="276" r:id="rId16"/>
    <p:sldId id="278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361" r:id="rId32"/>
    <p:sldId id="362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6" r:id="rId42"/>
    <p:sldId id="352" r:id="rId43"/>
    <p:sldId id="308" r:id="rId44"/>
    <p:sldId id="330" r:id="rId45"/>
    <p:sldId id="353" r:id="rId46"/>
    <p:sldId id="354" r:id="rId47"/>
    <p:sldId id="332" r:id="rId48"/>
    <p:sldId id="333" r:id="rId49"/>
    <p:sldId id="334" r:id="rId50"/>
    <p:sldId id="335" r:id="rId51"/>
    <p:sldId id="288" r:id="rId52"/>
    <p:sldId id="336" r:id="rId53"/>
    <p:sldId id="355" r:id="rId54"/>
    <p:sldId id="338" r:id="rId55"/>
    <p:sldId id="339" r:id="rId56"/>
    <p:sldId id="320" r:id="rId57"/>
    <p:sldId id="356" r:id="rId58"/>
    <p:sldId id="357" r:id="rId59"/>
    <p:sldId id="341" r:id="rId60"/>
    <p:sldId id="358" r:id="rId61"/>
    <p:sldId id="359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2479"/>
  </p:normalViewPr>
  <p:slideViewPr>
    <p:cSldViewPr snapToGrid="0" snapToObjects="1">
      <p:cViewPr varScale="1">
        <p:scale>
          <a:sx n="59" d="100"/>
          <a:sy n="59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D64B5-D461-4086-9E07-1D15C13B7E0C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43822EF-73F8-474B-95A9-B9499F6E7E45}">
      <dgm:prSet/>
      <dgm:spPr/>
      <dgm:t>
        <a:bodyPr/>
        <a:lstStyle/>
        <a:p>
          <a:r>
            <a:rPr lang="en-ID"/>
            <a:t>Characteristics of entities</a:t>
          </a:r>
          <a:endParaRPr lang="en-US"/>
        </a:p>
      </dgm:t>
    </dgm:pt>
    <dgm:pt modelId="{A8A36A01-9DCC-409D-9397-A27924F8EA73}" type="parTrans" cxnId="{AE5BAC7B-CA45-4D75-B7BC-14D597D6EA36}">
      <dgm:prSet/>
      <dgm:spPr/>
      <dgm:t>
        <a:bodyPr/>
        <a:lstStyle/>
        <a:p>
          <a:endParaRPr lang="en-US"/>
        </a:p>
      </dgm:t>
    </dgm:pt>
    <dgm:pt modelId="{5BB2C4C4-CF70-4545-9437-BA3A22184244}" type="sibTrans" cxnId="{AE5BAC7B-CA45-4D75-B7BC-14D597D6EA36}">
      <dgm:prSet/>
      <dgm:spPr/>
      <dgm:t>
        <a:bodyPr/>
        <a:lstStyle/>
        <a:p>
          <a:endParaRPr lang="en-US"/>
        </a:p>
      </dgm:t>
    </dgm:pt>
    <dgm:pt modelId="{A8A5908B-6F2A-4D54-9E11-2DFDF1B0BD0E}">
      <dgm:prSet/>
      <dgm:spPr/>
      <dgm:t>
        <a:bodyPr/>
        <a:lstStyle/>
        <a:p>
          <a:r>
            <a:rPr lang="en-ID" b="1"/>
            <a:t>Required attribute</a:t>
          </a:r>
          <a:r>
            <a:rPr lang="en-ID"/>
            <a:t>: Must have a value, cannot be left empty </a:t>
          </a:r>
          <a:endParaRPr lang="en-US"/>
        </a:p>
      </dgm:t>
    </dgm:pt>
    <dgm:pt modelId="{65AEA5A9-61EA-4C71-B9C8-1F72468E607C}" type="parTrans" cxnId="{6F6ABAFF-2FF9-4C4A-85DE-0429A10C1C81}">
      <dgm:prSet/>
      <dgm:spPr/>
      <dgm:t>
        <a:bodyPr/>
        <a:lstStyle/>
        <a:p>
          <a:endParaRPr lang="en-US"/>
        </a:p>
      </dgm:t>
    </dgm:pt>
    <dgm:pt modelId="{F9BD10EF-803F-45CB-AC46-2D4BC9A85A3D}" type="sibTrans" cxnId="{6F6ABAFF-2FF9-4C4A-85DE-0429A10C1C81}">
      <dgm:prSet/>
      <dgm:spPr/>
      <dgm:t>
        <a:bodyPr/>
        <a:lstStyle/>
        <a:p>
          <a:endParaRPr lang="en-US"/>
        </a:p>
      </dgm:t>
    </dgm:pt>
    <dgm:pt modelId="{161191C7-61D0-4FB7-8DF3-A369EDAB6D7A}">
      <dgm:prSet/>
      <dgm:spPr/>
      <dgm:t>
        <a:bodyPr/>
        <a:lstStyle/>
        <a:p>
          <a:r>
            <a:rPr lang="en-ID" b="1"/>
            <a:t>Optional attribute</a:t>
          </a:r>
          <a:r>
            <a:rPr lang="en-ID"/>
            <a:t>: Does not require a value, can be left empty </a:t>
          </a:r>
          <a:endParaRPr lang="en-US"/>
        </a:p>
      </dgm:t>
    </dgm:pt>
    <dgm:pt modelId="{5CFA7642-60CB-44D9-9BF4-D01DE65F399D}" type="parTrans" cxnId="{7810A060-6A7C-48D5-ADCF-3C8C2E60B406}">
      <dgm:prSet/>
      <dgm:spPr/>
      <dgm:t>
        <a:bodyPr/>
        <a:lstStyle/>
        <a:p>
          <a:endParaRPr lang="en-US"/>
        </a:p>
      </dgm:t>
    </dgm:pt>
    <dgm:pt modelId="{D553195C-979A-4216-BC63-92EE3B5ACBC6}" type="sibTrans" cxnId="{7810A060-6A7C-48D5-ADCF-3C8C2E60B406}">
      <dgm:prSet/>
      <dgm:spPr/>
      <dgm:t>
        <a:bodyPr/>
        <a:lstStyle/>
        <a:p>
          <a:endParaRPr lang="en-US"/>
        </a:p>
      </dgm:t>
    </dgm:pt>
    <dgm:pt modelId="{846B12FC-745C-411C-B693-DEDACFFCF471}">
      <dgm:prSet/>
      <dgm:spPr/>
      <dgm:t>
        <a:bodyPr/>
        <a:lstStyle/>
        <a:p>
          <a:r>
            <a:rPr lang="en-ID"/>
            <a:t>Domain - Set of possible values for a given attribute </a:t>
          </a:r>
          <a:endParaRPr lang="en-US"/>
        </a:p>
      </dgm:t>
    </dgm:pt>
    <dgm:pt modelId="{481B9112-27D0-4AF1-A9CE-A2C15319F7EE}" type="parTrans" cxnId="{5A20FD0F-A569-4D7F-916E-85A5C6F6F10C}">
      <dgm:prSet/>
      <dgm:spPr/>
      <dgm:t>
        <a:bodyPr/>
        <a:lstStyle/>
        <a:p>
          <a:endParaRPr lang="en-US"/>
        </a:p>
      </dgm:t>
    </dgm:pt>
    <dgm:pt modelId="{EBF15B34-FCD3-47B1-9225-C387FBE991FE}" type="sibTrans" cxnId="{5A20FD0F-A569-4D7F-916E-85A5C6F6F10C}">
      <dgm:prSet/>
      <dgm:spPr/>
      <dgm:t>
        <a:bodyPr/>
        <a:lstStyle/>
        <a:p>
          <a:endParaRPr lang="en-US"/>
        </a:p>
      </dgm:t>
    </dgm:pt>
    <dgm:pt modelId="{F4CAC2E1-A719-4E84-92F6-33E24AA14AC5}">
      <dgm:prSet/>
      <dgm:spPr/>
      <dgm:t>
        <a:bodyPr/>
        <a:lstStyle/>
        <a:p>
          <a:r>
            <a:rPr lang="en-ID" b="1"/>
            <a:t>Identifiers</a:t>
          </a:r>
          <a:r>
            <a:rPr lang="en-ID"/>
            <a:t>: One or more attributes that uniquely identify each entity instance </a:t>
          </a:r>
          <a:endParaRPr lang="en-US"/>
        </a:p>
      </dgm:t>
    </dgm:pt>
    <dgm:pt modelId="{A050D248-B28E-4A2B-AE7E-06860EE09814}" type="parTrans" cxnId="{B16ED4C2-4E40-4533-8510-E16AEFB4D945}">
      <dgm:prSet/>
      <dgm:spPr/>
      <dgm:t>
        <a:bodyPr/>
        <a:lstStyle/>
        <a:p>
          <a:endParaRPr lang="en-US"/>
        </a:p>
      </dgm:t>
    </dgm:pt>
    <dgm:pt modelId="{C7A29CEF-362D-4D1B-89ED-F346164AE8A8}" type="sibTrans" cxnId="{B16ED4C2-4E40-4533-8510-E16AEFB4D945}">
      <dgm:prSet/>
      <dgm:spPr/>
      <dgm:t>
        <a:bodyPr/>
        <a:lstStyle/>
        <a:p>
          <a:endParaRPr lang="en-US"/>
        </a:p>
      </dgm:t>
    </dgm:pt>
    <dgm:pt modelId="{99EBDD37-67AA-334B-BDE1-28C6983BC440}" type="pres">
      <dgm:prSet presAssocID="{D36D64B5-D461-4086-9E07-1D15C13B7E0C}" presName="vert0" presStyleCnt="0">
        <dgm:presLayoutVars>
          <dgm:dir/>
          <dgm:animOne val="branch"/>
          <dgm:animLvl val="lvl"/>
        </dgm:presLayoutVars>
      </dgm:prSet>
      <dgm:spPr/>
    </dgm:pt>
    <dgm:pt modelId="{09019856-51FC-6E4F-85CC-1489AF533A63}" type="pres">
      <dgm:prSet presAssocID="{A43822EF-73F8-474B-95A9-B9499F6E7E45}" presName="thickLine" presStyleLbl="alignNode1" presStyleIdx="0" presStyleCnt="5"/>
      <dgm:spPr/>
    </dgm:pt>
    <dgm:pt modelId="{1D5A8491-BF67-8340-AF9A-1BB21F3D71DA}" type="pres">
      <dgm:prSet presAssocID="{A43822EF-73F8-474B-95A9-B9499F6E7E45}" presName="horz1" presStyleCnt="0"/>
      <dgm:spPr/>
    </dgm:pt>
    <dgm:pt modelId="{B4DC0135-0B01-874D-AB0D-578F69E99BBF}" type="pres">
      <dgm:prSet presAssocID="{A43822EF-73F8-474B-95A9-B9499F6E7E45}" presName="tx1" presStyleLbl="revTx" presStyleIdx="0" presStyleCnt="5"/>
      <dgm:spPr/>
    </dgm:pt>
    <dgm:pt modelId="{9C752877-A769-2F4F-B77E-017FC48C1106}" type="pres">
      <dgm:prSet presAssocID="{A43822EF-73F8-474B-95A9-B9499F6E7E45}" presName="vert1" presStyleCnt="0"/>
      <dgm:spPr/>
    </dgm:pt>
    <dgm:pt modelId="{44F49595-2495-6D4F-A099-88CEE5B8E143}" type="pres">
      <dgm:prSet presAssocID="{A8A5908B-6F2A-4D54-9E11-2DFDF1B0BD0E}" presName="thickLine" presStyleLbl="alignNode1" presStyleIdx="1" presStyleCnt="5"/>
      <dgm:spPr/>
    </dgm:pt>
    <dgm:pt modelId="{EF4EF927-6669-5C40-A261-9156AAE253F3}" type="pres">
      <dgm:prSet presAssocID="{A8A5908B-6F2A-4D54-9E11-2DFDF1B0BD0E}" presName="horz1" presStyleCnt="0"/>
      <dgm:spPr/>
    </dgm:pt>
    <dgm:pt modelId="{23BB20C4-49EE-244B-875C-745A3D4C8FB0}" type="pres">
      <dgm:prSet presAssocID="{A8A5908B-6F2A-4D54-9E11-2DFDF1B0BD0E}" presName="tx1" presStyleLbl="revTx" presStyleIdx="1" presStyleCnt="5"/>
      <dgm:spPr/>
    </dgm:pt>
    <dgm:pt modelId="{811701B3-7730-BA47-AE60-A29937BC756D}" type="pres">
      <dgm:prSet presAssocID="{A8A5908B-6F2A-4D54-9E11-2DFDF1B0BD0E}" presName="vert1" presStyleCnt="0"/>
      <dgm:spPr/>
    </dgm:pt>
    <dgm:pt modelId="{7E12FA9C-9D75-EA47-A169-0321720E9C65}" type="pres">
      <dgm:prSet presAssocID="{161191C7-61D0-4FB7-8DF3-A369EDAB6D7A}" presName="thickLine" presStyleLbl="alignNode1" presStyleIdx="2" presStyleCnt="5"/>
      <dgm:spPr/>
    </dgm:pt>
    <dgm:pt modelId="{8DD19824-5DB2-9842-870E-0F3398411EEE}" type="pres">
      <dgm:prSet presAssocID="{161191C7-61D0-4FB7-8DF3-A369EDAB6D7A}" presName="horz1" presStyleCnt="0"/>
      <dgm:spPr/>
    </dgm:pt>
    <dgm:pt modelId="{27D81AAB-A7F6-AC43-94A3-CB1B313B6A3F}" type="pres">
      <dgm:prSet presAssocID="{161191C7-61D0-4FB7-8DF3-A369EDAB6D7A}" presName="tx1" presStyleLbl="revTx" presStyleIdx="2" presStyleCnt="5"/>
      <dgm:spPr/>
    </dgm:pt>
    <dgm:pt modelId="{717A5B1F-5043-1943-8277-0833D9C08ED0}" type="pres">
      <dgm:prSet presAssocID="{161191C7-61D0-4FB7-8DF3-A369EDAB6D7A}" presName="vert1" presStyleCnt="0"/>
      <dgm:spPr/>
    </dgm:pt>
    <dgm:pt modelId="{9D8E9ED6-A8EC-3C4E-B05A-731D0BE1D0DB}" type="pres">
      <dgm:prSet presAssocID="{846B12FC-745C-411C-B693-DEDACFFCF471}" presName="thickLine" presStyleLbl="alignNode1" presStyleIdx="3" presStyleCnt="5"/>
      <dgm:spPr/>
    </dgm:pt>
    <dgm:pt modelId="{E18A0A3B-4BD3-C44F-97BE-D4207C8915D4}" type="pres">
      <dgm:prSet presAssocID="{846B12FC-745C-411C-B693-DEDACFFCF471}" presName="horz1" presStyleCnt="0"/>
      <dgm:spPr/>
    </dgm:pt>
    <dgm:pt modelId="{AFE4DAA7-86F8-8448-A057-61CC988F149E}" type="pres">
      <dgm:prSet presAssocID="{846B12FC-745C-411C-B693-DEDACFFCF471}" presName="tx1" presStyleLbl="revTx" presStyleIdx="3" presStyleCnt="5"/>
      <dgm:spPr/>
    </dgm:pt>
    <dgm:pt modelId="{DE6057DC-F5B2-3349-A005-F804AF5010BC}" type="pres">
      <dgm:prSet presAssocID="{846B12FC-745C-411C-B693-DEDACFFCF471}" presName="vert1" presStyleCnt="0"/>
      <dgm:spPr/>
    </dgm:pt>
    <dgm:pt modelId="{80DEC01E-C002-794E-9BEB-02772E5EA512}" type="pres">
      <dgm:prSet presAssocID="{F4CAC2E1-A719-4E84-92F6-33E24AA14AC5}" presName="thickLine" presStyleLbl="alignNode1" presStyleIdx="4" presStyleCnt="5"/>
      <dgm:spPr/>
    </dgm:pt>
    <dgm:pt modelId="{EDAFD3C7-33D7-2742-A460-B3B4AD158451}" type="pres">
      <dgm:prSet presAssocID="{F4CAC2E1-A719-4E84-92F6-33E24AA14AC5}" presName="horz1" presStyleCnt="0"/>
      <dgm:spPr/>
    </dgm:pt>
    <dgm:pt modelId="{E39E0182-A6CA-5447-966F-A1BF9EFAD009}" type="pres">
      <dgm:prSet presAssocID="{F4CAC2E1-A719-4E84-92F6-33E24AA14AC5}" presName="tx1" presStyleLbl="revTx" presStyleIdx="4" presStyleCnt="5"/>
      <dgm:spPr/>
    </dgm:pt>
    <dgm:pt modelId="{57ED8691-7317-8A4A-A78D-D0588C8C0BBD}" type="pres">
      <dgm:prSet presAssocID="{F4CAC2E1-A719-4E84-92F6-33E24AA14AC5}" presName="vert1" presStyleCnt="0"/>
      <dgm:spPr/>
    </dgm:pt>
  </dgm:ptLst>
  <dgm:cxnLst>
    <dgm:cxn modelId="{5A20FD0F-A569-4D7F-916E-85A5C6F6F10C}" srcId="{D36D64B5-D461-4086-9E07-1D15C13B7E0C}" destId="{846B12FC-745C-411C-B693-DEDACFFCF471}" srcOrd="3" destOrd="0" parTransId="{481B9112-27D0-4AF1-A9CE-A2C15319F7EE}" sibTransId="{EBF15B34-FCD3-47B1-9225-C387FBE991FE}"/>
    <dgm:cxn modelId="{44E6B72E-C941-4B46-A1A7-FE4232040F27}" type="presOf" srcId="{161191C7-61D0-4FB7-8DF3-A369EDAB6D7A}" destId="{27D81AAB-A7F6-AC43-94A3-CB1B313B6A3F}" srcOrd="0" destOrd="0" presId="urn:microsoft.com/office/officeart/2008/layout/LinedList"/>
    <dgm:cxn modelId="{9FA3E24E-7216-8C4B-9E87-4B2B10D98EA2}" type="presOf" srcId="{F4CAC2E1-A719-4E84-92F6-33E24AA14AC5}" destId="{E39E0182-A6CA-5447-966F-A1BF9EFAD009}" srcOrd="0" destOrd="0" presId="urn:microsoft.com/office/officeart/2008/layout/LinedList"/>
    <dgm:cxn modelId="{7810A060-6A7C-48D5-ADCF-3C8C2E60B406}" srcId="{D36D64B5-D461-4086-9E07-1D15C13B7E0C}" destId="{161191C7-61D0-4FB7-8DF3-A369EDAB6D7A}" srcOrd="2" destOrd="0" parTransId="{5CFA7642-60CB-44D9-9BF4-D01DE65F399D}" sibTransId="{D553195C-979A-4216-BC63-92EE3B5ACBC6}"/>
    <dgm:cxn modelId="{8E787A64-2F58-8545-BEE4-1A3DA46A7022}" type="presOf" srcId="{846B12FC-745C-411C-B693-DEDACFFCF471}" destId="{AFE4DAA7-86F8-8448-A057-61CC988F149E}" srcOrd="0" destOrd="0" presId="urn:microsoft.com/office/officeart/2008/layout/LinedList"/>
    <dgm:cxn modelId="{AE5BAC7B-CA45-4D75-B7BC-14D597D6EA36}" srcId="{D36D64B5-D461-4086-9E07-1D15C13B7E0C}" destId="{A43822EF-73F8-474B-95A9-B9499F6E7E45}" srcOrd="0" destOrd="0" parTransId="{A8A36A01-9DCC-409D-9397-A27924F8EA73}" sibTransId="{5BB2C4C4-CF70-4545-9437-BA3A22184244}"/>
    <dgm:cxn modelId="{56EC98B6-0D08-2247-8CF3-64A1DF1DC5F0}" type="presOf" srcId="{A8A5908B-6F2A-4D54-9E11-2DFDF1B0BD0E}" destId="{23BB20C4-49EE-244B-875C-745A3D4C8FB0}" srcOrd="0" destOrd="0" presId="urn:microsoft.com/office/officeart/2008/layout/LinedList"/>
    <dgm:cxn modelId="{B16ED4C2-4E40-4533-8510-E16AEFB4D945}" srcId="{D36D64B5-D461-4086-9E07-1D15C13B7E0C}" destId="{F4CAC2E1-A719-4E84-92F6-33E24AA14AC5}" srcOrd="4" destOrd="0" parTransId="{A050D248-B28E-4A2B-AE7E-06860EE09814}" sibTransId="{C7A29CEF-362D-4D1B-89ED-F346164AE8A8}"/>
    <dgm:cxn modelId="{9BE7F3C9-5E22-A745-A0C4-091EB4216C4F}" type="presOf" srcId="{D36D64B5-D461-4086-9E07-1D15C13B7E0C}" destId="{99EBDD37-67AA-334B-BDE1-28C6983BC440}" srcOrd="0" destOrd="0" presId="urn:microsoft.com/office/officeart/2008/layout/LinedList"/>
    <dgm:cxn modelId="{A57ADCDD-7E04-2440-AAAA-CC425D4EAB85}" type="presOf" srcId="{A43822EF-73F8-474B-95A9-B9499F6E7E45}" destId="{B4DC0135-0B01-874D-AB0D-578F69E99BBF}" srcOrd="0" destOrd="0" presId="urn:microsoft.com/office/officeart/2008/layout/LinedList"/>
    <dgm:cxn modelId="{6F6ABAFF-2FF9-4C4A-85DE-0429A10C1C81}" srcId="{D36D64B5-D461-4086-9E07-1D15C13B7E0C}" destId="{A8A5908B-6F2A-4D54-9E11-2DFDF1B0BD0E}" srcOrd="1" destOrd="0" parTransId="{65AEA5A9-61EA-4C71-B9C8-1F72468E607C}" sibTransId="{F9BD10EF-803F-45CB-AC46-2D4BC9A85A3D}"/>
    <dgm:cxn modelId="{A5FA5EAA-36C2-CE4D-8E5D-32D17240544A}" type="presParOf" srcId="{99EBDD37-67AA-334B-BDE1-28C6983BC440}" destId="{09019856-51FC-6E4F-85CC-1489AF533A63}" srcOrd="0" destOrd="0" presId="urn:microsoft.com/office/officeart/2008/layout/LinedList"/>
    <dgm:cxn modelId="{E8D7762A-4E6D-3748-8020-8CD7C2C9DFDE}" type="presParOf" srcId="{99EBDD37-67AA-334B-BDE1-28C6983BC440}" destId="{1D5A8491-BF67-8340-AF9A-1BB21F3D71DA}" srcOrd="1" destOrd="0" presId="urn:microsoft.com/office/officeart/2008/layout/LinedList"/>
    <dgm:cxn modelId="{BD2EB19D-8F96-A046-92A7-DCB8E184537F}" type="presParOf" srcId="{1D5A8491-BF67-8340-AF9A-1BB21F3D71DA}" destId="{B4DC0135-0B01-874D-AB0D-578F69E99BBF}" srcOrd="0" destOrd="0" presId="urn:microsoft.com/office/officeart/2008/layout/LinedList"/>
    <dgm:cxn modelId="{748153AB-A93A-E343-B52E-488ED2F14024}" type="presParOf" srcId="{1D5A8491-BF67-8340-AF9A-1BB21F3D71DA}" destId="{9C752877-A769-2F4F-B77E-017FC48C1106}" srcOrd="1" destOrd="0" presId="urn:microsoft.com/office/officeart/2008/layout/LinedList"/>
    <dgm:cxn modelId="{759FC704-9CEC-6E45-B111-E4150E4459A0}" type="presParOf" srcId="{99EBDD37-67AA-334B-BDE1-28C6983BC440}" destId="{44F49595-2495-6D4F-A099-88CEE5B8E143}" srcOrd="2" destOrd="0" presId="urn:microsoft.com/office/officeart/2008/layout/LinedList"/>
    <dgm:cxn modelId="{0D26ECD6-40BC-0B48-A6C1-4D5B4BA7ADB2}" type="presParOf" srcId="{99EBDD37-67AA-334B-BDE1-28C6983BC440}" destId="{EF4EF927-6669-5C40-A261-9156AAE253F3}" srcOrd="3" destOrd="0" presId="urn:microsoft.com/office/officeart/2008/layout/LinedList"/>
    <dgm:cxn modelId="{B4E58266-F043-834B-9819-863154026CD1}" type="presParOf" srcId="{EF4EF927-6669-5C40-A261-9156AAE253F3}" destId="{23BB20C4-49EE-244B-875C-745A3D4C8FB0}" srcOrd="0" destOrd="0" presId="urn:microsoft.com/office/officeart/2008/layout/LinedList"/>
    <dgm:cxn modelId="{91596486-F389-534A-80CC-8BE7059613A8}" type="presParOf" srcId="{EF4EF927-6669-5C40-A261-9156AAE253F3}" destId="{811701B3-7730-BA47-AE60-A29937BC756D}" srcOrd="1" destOrd="0" presId="urn:microsoft.com/office/officeart/2008/layout/LinedList"/>
    <dgm:cxn modelId="{F9DD24FF-3AC6-D44E-A518-7F9851F7B501}" type="presParOf" srcId="{99EBDD37-67AA-334B-BDE1-28C6983BC440}" destId="{7E12FA9C-9D75-EA47-A169-0321720E9C65}" srcOrd="4" destOrd="0" presId="urn:microsoft.com/office/officeart/2008/layout/LinedList"/>
    <dgm:cxn modelId="{6DEF5C48-0453-134E-B0D3-B8C4DA6BFF8E}" type="presParOf" srcId="{99EBDD37-67AA-334B-BDE1-28C6983BC440}" destId="{8DD19824-5DB2-9842-870E-0F3398411EEE}" srcOrd="5" destOrd="0" presId="urn:microsoft.com/office/officeart/2008/layout/LinedList"/>
    <dgm:cxn modelId="{E84CEA8E-43FE-D243-A9DC-C8BE5FF109B4}" type="presParOf" srcId="{8DD19824-5DB2-9842-870E-0F3398411EEE}" destId="{27D81AAB-A7F6-AC43-94A3-CB1B313B6A3F}" srcOrd="0" destOrd="0" presId="urn:microsoft.com/office/officeart/2008/layout/LinedList"/>
    <dgm:cxn modelId="{1C552D6F-21B1-5F4D-8076-4EAC5FC01EBF}" type="presParOf" srcId="{8DD19824-5DB2-9842-870E-0F3398411EEE}" destId="{717A5B1F-5043-1943-8277-0833D9C08ED0}" srcOrd="1" destOrd="0" presId="urn:microsoft.com/office/officeart/2008/layout/LinedList"/>
    <dgm:cxn modelId="{79166BAD-1E5F-794F-A494-608F58999D55}" type="presParOf" srcId="{99EBDD37-67AA-334B-BDE1-28C6983BC440}" destId="{9D8E9ED6-A8EC-3C4E-B05A-731D0BE1D0DB}" srcOrd="6" destOrd="0" presId="urn:microsoft.com/office/officeart/2008/layout/LinedList"/>
    <dgm:cxn modelId="{0CA2398D-BE02-DF4C-8289-8AA4ED6961D0}" type="presParOf" srcId="{99EBDD37-67AA-334B-BDE1-28C6983BC440}" destId="{E18A0A3B-4BD3-C44F-97BE-D4207C8915D4}" srcOrd="7" destOrd="0" presId="urn:microsoft.com/office/officeart/2008/layout/LinedList"/>
    <dgm:cxn modelId="{20A560E5-7B30-6F41-B147-E893F4A54C38}" type="presParOf" srcId="{E18A0A3B-4BD3-C44F-97BE-D4207C8915D4}" destId="{AFE4DAA7-86F8-8448-A057-61CC988F149E}" srcOrd="0" destOrd="0" presId="urn:microsoft.com/office/officeart/2008/layout/LinedList"/>
    <dgm:cxn modelId="{F8D95710-F411-1147-BB43-10AF82AD495E}" type="presParOf" srcId="{E18A0A3B-4BD3-C44F-97BE-D4207C8915D4}" destId="{DE6057DC-F5B2-3349-A005-F804AF5010BC}" srcOrd="1" destOrd="0" presId="urn:microsoft.com/office/officeart/2008/layout/LinedList"/>
    <dgm:cxn modelId="{75921803-6726-9B4F-88D8-ACF4593D10AF}" type="presParOf" srcId="{99EBDD37-67AA-334B-BDE1-28C6983BC440}" destId="{80DEC01E-C002-794E-9BEB-02772E5EA512}" srcOrd="8" destOrd="0" presId="urn:microsoft.com/office/officeart/2008/layout/LinedList"/>
    <dgm:cxn modelId="{3F51669C-3C85-7D4E-B954-48FC50467AF0}" type="presParOf" srcId="{99EBDD37-67AA-334B-BDE1-28C6983BC440}" destId="{EDAFD3C7-33D7-2742-A460-B3B4AD158451}" srcOrd="9" destOrd="0" presId="urn:microsoft.com/office/officeart/2008/layout/LinedList"/>
    <dgm:cxn modelId="{9398A5B9-599D-9741-9C4A-D0C255CE82A0}" type="presParOf" srcId="{EDAFD3C7-33D7-2742-A460-B3B4AD158451}" destId="{E39E0182-A6CA-5447-966F-A1BF9EFAD009}" srcOrd="0" destOrd="0" presId="urn:microsoft.com/office/officeart/2008/layout/LinedList"/>
    <dgm:cxn modelId="{E0082800-77AB-804A-8C51-0CFD34F5A957}" type="presParOf" srcId="{EDAFD3C7-33D7-2742-A460-B3B4AD158451}" destId="{57ED8691-7317-8A4A-A78D-D0588C8C0B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19856-51FC-6E4F-85CC-1489AF533A63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C0135-0B01-874D-AB0D-578F69E99BBF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Characteristics of entities</a:t>
          </a:r>
          <a:endParaRPr lang="en-US" sz="2500" kern="1200"/>
        </a:p>
      </dsp:txBody>
      <dsp:txXfrm>
        <a:off x="0" y="531"/>
        <a:ext cx="10515600" cy="870055"/>
      </dsp:txXfrm>
    </dsp:sp>
    <dsp:sp modelId="{44F49595-2495-6D4F-A099-88CEE5B8E143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B20C4-49EE-244B-875C-745A3D4C8FB0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b="1" kern="1200"/>
            <a:t>Required attribute</a:t>
          </a:r>
          <a:r>
            <a:rPr lang="en-ID" sz="2500" kern="1200"/>
            <a:t>: Must have a value, cannot be left empty </a:t>
          </a:r>
          <a:endParaRPr lang="en-US" sz="2500" kern="1200"/>
        </a:p>
      </dsp:txBody>
      <dsp:txXfrm>
        <a:off x="0" y="870586"/>
        <a:ext cx="10515600" cy="870055"/>
      </dsp:txXfrm>
    </dsp:sp>
    <dsp:sp modelId="{7E12FA9C-9D75-EA47-A169-0321720E9C65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81AAB-A7F6-AC43-94A3-CB1B313B6A3F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b="1" kern="1200"/>
            <a:t>Optional attribute</a:t>
          </a:r>
          <a:r>
            <a:rPr lang="en-ID" sz="2500" kern="1200"/>
            <a:t>: Does not require a value, can be left empty </a:t>
          </a:r>
          <a:endParaRPr lang="en-US" sz="2500" kern="1200"/>
        </a:p>
      </dsp:txBody>
      <dsp:txXfrm>
        <a:off x="0" y="1740641"/>
        <a:ext cx="10515600" cy="870055"/>
      </dsp:txXfrm>
    </dsp:sp>
    <dsp:sp modelId="{9D8E9ED6-A8EC-3C4E-B05A-731D0BE1D0DB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4DAA7-86F8-8448-A057-61CC988F149E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Domain - Set of possible values for a given attribute </a:t>
          </a:r>
          <a:endParaRPr lang="en-US" sz="2500" kern="1200"/>
        </a:p>
      </dsp:txBody>
      <dsp:txXfrm>
        <a:off x="0" y="2610696"/>
        <a:ext cx="10515600" cy="870055"/>
      </dsp:txXfrm>
    </dsp:sp>
    <dsp:sp modelId="{80DEC01E-C002-794E-9BEB-02772E5EA512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E0182-A6CA-5447-966F-A1BF9EFAD009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b="1" kern="1200"/>
            <a:t>Identifiers</a:t>
          </a:r>
          <a:r>
            <a:rPr lang="en-ID" sz="2500" kern="1200"/>
            <a:t>: One or more attributes that uniquely identify each entity instance </a:t>
          </a:r>
          <a:endParaRPr lang="en-US" sz="2500" kern="120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B127B-04F7-CA42-B56B-D7EBC26411AE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01326-AF8C-BF46-89A3-71AD25445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41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D54A17A-AEF2-804B-818F-93375D9440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FBA0CFD-34DE-9741-A798-C829DBBD1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37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E4EAEA3D-8ACE-5248-8F98-67820233BC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91BADBA7-D104-A248-9E38-4A87AF51A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261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>
            <a:extLst>
              <a:ext uri="{FF2B5EF4-FFF2-40B4-BE49-F238E27FC236}">
                <a16:creationId xmlns:a16="http://schemas.microsoft.com/office/drawing/2014/main" id="{DB911366-199B-CD46-8A20-4E3206A056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1923" name="Rectangle 1027">
            <a:extLst>
              <a:ext uri="{FF2B5EF4-FFF2-40B4-BE49-F238E27FC236}">
                <a16:creationId xmlns:a16="http://schemas.microsoft.com/office/drawing/2014/main" id="{CB85CF78-7331-484D-9817-3633E98D4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83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ACDF81D7-5E49-C143-BDCB-ED460DB572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96E9ECEF-5720-9043-B687-53DB84C232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7242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26">
            <a:extLst>
              <a:ext uri="{FF2B5EF4-FFF2-40B4-BE49-F238E27FC236}">
                <a16:creationId xmlns:a16="http://schemas.microsoft.com/office/drawing/2014/main" id="{33289B06-312C-8747-B806-3CE7319A84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6019" name="Rectangle 1027">
            <a:extLst>
              <a:ext uri="{FF2B5EF4-FFF2-40B4-BE49-F238E27FC236}">
                <a16:creationId xmlns:a16="http://schemas.microsoft.com/office/drawing/2014/main" id="{92EA7DD9-49B9-B648-9EB1-AE15185E0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50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7942FD58-5F54-D04D-B335-72D76CEB5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4C91C7C1-6AEA-6146-9F8E-0872FD5570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059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550800FC-530D-C04F-954B-780006997C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7F9ED4D-EE33-3E44-98EA-F21C6CC338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05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42AF477E-4CEF-314D-B1F0-93DD700B57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9246E6B6-286B-8B44-9D7F-C5E55FDF84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26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F2A53A03-2352-CE41-A415-5947F694AD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8FE85A2B-8157-2F43-ACF2-58932A00C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29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A5BBB368-945C-5745-96E4-E69832612C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95B56D2F-0A4C-4C43-926C-8383E59F9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21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050">
            <a:extLst>
              <a:ext uri="{FF2B5EF4-FFF2-40B4-BE49-F238E27FC236}">
                <a16:creationId xmlns:a16="http://schemas.microsoft.com/office/drawing/2014/main" id="{890A5DCD-43C1-D047-87CB-6881F0E95B3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852488"/>
            <a:ext cx="6089650" cy="3425825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1" name="Rectangle 2051">
            <a:extLst>
              <a:ext uri="{FF2B5EF4-FFF2-40B4-BE49-F238E27FC236}">
                <a16:creationId xmlns:a16="http://schemas.microsoft.com/office/drawing/2014/main" id="{41F01018-88BB-954A-B7C6-8E482E733F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633913"/>
            <a:ext cx="4975225" cy="41179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86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35FB679-E70E-5443-8A4D-27EBF76367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04233CC-8C07-E843-82B5-3D53F994D4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581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B15A79EC-FD20-E247-B5C4-235F92EB8C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8C479D8-E4B9-4A49-B06B-72D2A0823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376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4CA8C099-E808-414C-ADC5-5810E131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3F42154-6284-3A4C-A149-4761677B2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746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ACD08FFB-8FA6-B347-BF44-5FA56A6A3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0B2E4FD-A128-5C45-829F-98D47D3B74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827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25C7B7B-FBFD-F84C-836B-440C6392D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362061A6-50BF-9644-9657-3D9FF31972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603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52A03194-DBDC-9842-AE6B-897991C7F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D6484BF-5B6E-5B4D-8125-3032E7906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59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B1B8-59FB-624B-ACF4-B39BEF09A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DAFD13-2824-BD40-82A2-DF1BFCD4D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01CA6-3277-7846-AD90-1AAFEF2D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7B083-C3E1-2347-965E-62EFCE5B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2A193-3D2E-0E4B-B2F2-50569D47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8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4F8B-F6E4-A547-BAC7-E656614A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1503F-5A46-3342-8DEB-237D2E936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4B6CF-8F1A-2A45-B9B7-9419674E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55649-D2EE-D548-B968-9C7BE5EF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05BE5-A1ED-164B-9323-1D5278E8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8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EB9FE-BA7A-AE43-B969-4204E357E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E391E-B03F-3A4F-A13A-28E30FA3E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A81C4-6EAC-614D-9792-45DD3623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0AB04-6867-1F44-8636-744951F8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43BE5-1561-B54A-A64A-45B70572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2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A848-BB33-E54D-A5A6-D978DBD6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4972D-2001-8545-B528-B8691BEE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6482B-F536-C746-948B-E4959778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1BF2E-F5D8-8440-ADCD-19E22718E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66E27-A09C-FD40-99EF-D9EFE1B6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6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D349-5516-A84A-9C5D-032DB9EE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9EBC9-BD41-E149-9CBA-5B27FE827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B3CCB-2857-3549-9F56-3BD24BC3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9B019-7C69-C449-BEA6-A8C0DDB3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5C6F7-84FC-B84B-AC14-9EA3279B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7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31FD-9C5D-D64E-AD19-84FF5AC7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9F052-4E6A-7C4B-B341-E32BCA56D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F563-2F09-AE42-A33C-FB2817439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277D2-2306-4644-B4FD-BDDCED6B4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423D6-4CBD-A749-BFB1-7EE32088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5ADAE-27BA-1A41-9DAF-F3F1D911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4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B9A8-2F45-7D4C-8522-D7BDBB85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20843-5482-0845-A384-CE5DCA5BC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7EB1F-D457-3D4F-B682-6277D0C9B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03F81-042B-AF46-82A2-119EAE5B9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832191-0453-0440-813E-BCEBF59A0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E3978-BFEC-C545-BC57-25678C6A9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1174A-8B65-3344-B073-42A735EB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04DD1-EE2C-D14F-9D92-A3FE9EF5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8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AD63-0E07-AD4C-878E-14CAAF71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18F6E3-3C42-2E40-A9D9-4C06ACE8C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7A843-1B0A-A444-AC69-596B7429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A1E93-C202-F148-9510-71CEBB89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FE73B-98FF-8449-B16E-28E4EFC8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B082A-2AA8-EF47-9434-0F182C6F2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D75A7-8698-F448-B8F0-72559220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9A75-6F01-9F4A-B728-1E8630AC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AC37-DB2B-DD46-AB29-F8683B2B4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1DF3E-F714-4646-883F-5ED962DF1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3C4BD-8561-4F42-85F4-04371081A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A8F31-D35D-8544-AF65-CD12C9AB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747C9-B757-E345-8720-FEFD3E60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5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A1D4-703F-6C41-9C24-2C591D85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DA74E-F591-1140-A853-E83928A31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62B23-A152-104C-8E64-BBE08F788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90E91-8185-EA4A-B4B3-ADCA6152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5F41C-72C3-EB4E-B042-B7230E90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BB70C-DF94-4243-9314-722A3991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7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4272A1-A829-1240-909F-DB60374E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74623-2FF2-CB4F-8841-F08C16A7C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03D68-E6B4-AC43-AC04-99B3484AD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4A63-E267-544D-8864-5BFD06380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C8BF5-003D-C048-8BC3-2103648CC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4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110E4-265C-FC42-875F-EAAD8B0CE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/>
              <a:t>Entity Relationship (ER)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0ABEF-622C-8E43-BB82-32A182C49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n-US"/>
              <a:t>TIF 2302</a:t>
            </a:r>
          </a:p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59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314C-8923-324B-98BF-FD0E1526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5200"/>
              <a:t>Attributes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9A281C-BC0D-4E25-B982-1DA2ECDB3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788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04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1D25A-C2E9-9340-9EC8-995D11CB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/>
              <a:t>Diagramming Attributes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35F8A-4072-0C43-8AA6-5BCE6FD8B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GB" sz="2400"/>
              <a:t>In an E/R Diagram attributes may be drawn as ovals</a:t>
            </a:r>
          </a:p>
          <a:p>
            <a:r>
              <a:rPr lang="en-GB" sz="2400"/>
              <a:t>Each attribute is linked to its entity by a line</a:t>
            </a:r>
          </a:p>
          <a:p>
            <a:r>
              <a:rPr lang="en-GB" sz="2400"/>
              <a:t>The name of the attribute is written in the oval</a:t>
            </a:r>
          </a:p>
        </p:txBody>
      </p:sp>
    </p:spTree>
    <p:extLst>
      <p:ext uri="{BB962C8B-B14F-4D97-AF65-F5344CB8AC3E}">
        <p14:creationId xmlns:p14="http://schemas.microsoft.com/office/powerpoint/2010/main" val="3772746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ER diagram of Customer and Loan 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2813" y="2976181"/>
            <a:ext cx="1997909" cy="11272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8322" y="2976181"/>
            <a:ext cx="1997909" cy="11272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Loan</a:t>
            </a:r>
          </a:p>
        </p:txBody>
      </p:sp>
    </p:spTree>
    <p:extLst>
      <p:ext uri="{BB962C8B-B14F-4D97-AF65-F5344CB8AC3E}">
        <p14:creationId xmlns:p14="http://schemas.microsoft.com/office/powerpoint/2010/main" val="301718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Diagramming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00170" y="3366124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Customer-id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772747" y="2999500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Amount</a:t>
            </a:r>
          </a:p>
        </p:txBody>
      </p:sp>
      <p:sp>
        <p:nvSpPr>
          <p:cNvPr id="9" name="Oval 8"/>
          <p:cNvSpPr/>
          <p:nvPr/>
        </p:nvSpPr>
        <p:spPr>
          <a:xfrm>
            <a:off x="6841235" y="2998263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Loan-Number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621641" y="3386176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Customer-city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88790" y="2785840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Customer-street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35765" y="2798151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Customer-name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8551" y="4106009"/>
            <a:ext cx="1202017" cy="7026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59741" y="4106009"/>
            <a:ext cx="1202017" cy="7026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Loan</a:t>
            </a:r>
          </a:p>
        </p:txBody>
      </p:sp>
      <p:cxnSp>
        <p:nvCxnSpPr>
          <p:cNvPr id="16" name="Straight Connector 15"/>
          <p:cNvCxnSpPr>
            <a:stCxn id="13" idx="0"/>
            <a:endCxn id="11" idx="4"/>
          </p:cNvCxnSpPr>
          <p:nvPr/>
        </p:nvCxnSpPr>
        <p:spPr>
          <a:xfrm flipV="1">
            <a:off x="3889560" y="3186065"/>
            <a:ext cx="1093421" cy="919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0"/>
            <a:endCxn id="10" idx="4"/>
          </p:cNvCxnSpPr>
          <p:nvPr/>
        </p:nvCxnSpPr>
        <p:spPr>
          <a:xfrm flipV="1">
            <a:off x="3889559" y="3786401"/>
            <a:ext cx="1526272" cy="31960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12" idx="4"/>
          </p:cNvCxnSpPr>
          <p:nvPr/>
        </p:nvCxnSpPr>
        <p:spPr>
          <a:xfrm flipH="1" flipV="1">
            <a:off x="2929955" y="3198375"/>
            <a:ext cx="959604" cy="9076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0"/>
            <a:endCxn id="3" idx="1"/>
          </p:cNvCxnSpPr>
          <p:nvPr/>
        </p:nvCxnSpPr>
        <p:spPr>
          <a:xfrm flipH="1" flipV="1">
            <a:off x="2494361" y="3810001"/>
            <a:ext cx="1395199" cy="29600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4" idx="0"/>
            <a:endCxn id="5" idx="4"/>
          </p:cNvCxnSpPr>
          <p:nvPr/>
        </p:nvCxnSpPr>
        <p:spPr>
          <a:xfrm flipV="1">
            <a:off x="8760749" y="3399725"/>
            <a:ext cx="806188" cy="70628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9" idx="4"/>
          </p:cNvCxnSpPr>
          <p:nvPr/>
        </p:nvCxnSpPr>
        <p:spPr>
          <a:xfrm flipH="1" flipV="1">
            <a:off x="7635425" y="3398487"/>
            <a:ext cx="1125324" cy="70752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6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0524-B8D7-0949-BC39-7B7D9BA6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Attributes of the Student Entity: Chen and Crow’s Foot</a:t>
            </a:r>
          </a:p>
        </p:txBody>
      </p:sp>
      <p:pic>
        <p:nvPicPr>
          <p:cNvPr id="2050" name="Picture 2" descr="page5image9308192">
            <a:extLst>
              <a:ext uri="{FF2B5EF4-FFF2-40B4-BE49-F238E27FC236}">
                <a16:creationId xmlns:a16="http://schemas.microsoft.com/office/drawing/2014/main" id="{CDDBC43E-0C4D-3A44-9465-D8D50E576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4"/>
          <a:stretch/>
        </p:blipFill>
        <p:spPr bwMode="auto">
          <a:xfrm>
            <a:off x="838200" y="2362288"/>
            <a:ext cx="10512547" cy="317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2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9B9EA-73C3-1048-BBE4-37F058FF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ID" sz="5400"/>
              <a:t>Attributes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A0040-84B0-F548-B0B6-520D8F7B3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spcAft>
                <a:spcPts val="2400"/>
              </a:spcAft>
            </a:pPr>
            <a:r>
              <a:rPr lang="en-ID" sz="2000" b="1"/>
              <a:t>Composite identifier</a:t>
            </a:r>
            <a:r>
              <a:rPr lang="en-ID" sz="2000"/>
              <a:t>: Primary key composed of more than one attribute</a:t>
            </a:r>
            <a:endParaRPr lang="en-US" sz="2000"/>
          </a:p>
          <a:p>
            <a:pPr>
              <a:spcAft>
                <a:spcPts val="2400"/>
              </a:spcAft>
            </a:pPr>
            <a:r>
              <a:rPr lang="en-US" sz="2000"/>
              <a:t>Attributes can be classified as:</a:t>
            </a:r>
          </a:p>
          <a:p>
            <a:pPr lvl="1">
              <a:spcAft>
                <a:spcPts val="2400"/>
              </a:spcAft>
            </a:pPr>
            <a:r>
              <a:rPr lang="en-US" sz="2000" b="1"/>
              <a:t>Simple</a:t>
            </a:r>
            <a:r>
              <a:rPr lang="en-US" sz="2000"/>
              <a:t> and </a:t>
            </a:r>
            <a:r>
              <a:rPr lang="en-US" sz="2000" b="1"/>
              <a:t>composite</a:t>
            </a:r>
            <a:r>
              <a:rPr lang="en-US" sz="2000"/>
              <a:t> attributes.</a:t>
            </a:r>
          </a:p>
          <a:p>
            <a:pPr lvl="1">
              <a:spcAft>
                <a:spcPts val="2400"/>
              </a:spcAft>
            </a:pPr>
            <a:r>
              <a:rPr lang="en-US" sz="2000" b="1"/>
              <a:t>Single-valued </a:t>
            </a:r>
            <a:r>
              <a:rPr lang="en-US" sz="2000"/>
              <a:t>and </a:t>
            </a:r>
            <a:r>
              <a:rPr lang="en-US" sz="2000" b="1"/>
              <a:t>multi-valued</a:t>
            </a:r>
            <a:r>
              <a:rPr lang="en-US" sz="2000"/>
              <a:t> attributes.</a:t>
            </a:r>
          </a:p>
          <a:p>
            <a:pPr lvl="1">
              <a:spcAft>
                <a:spcPts val="2400"/>
              </a:spcAft>
            </a:pPr>
            <a:r>
              <a:rPr lang="en-US" sz="2000" b="1"/>
              <a:t>Derived</a:t>
            </a:r>
            <a:r>
              <a:rPr lang="en-US" sz="2000"/>
              <a:t> attributes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64520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Simple and Composite Attributes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 b="1"/>
              <a:t>Simple </a:t>
            </a:r>
            <a:r>
              <a:rPr lang="en-ID" sz="2400" b="1"/>
              <a:t>attribute </a:t>
            </a:r>
            <a:endParaRPr lang="en-ID" sz="2400"/>
          </a:p>
          <a:p>
            <a:pPr lvl="1"/>
            <a:r>
              <a:rPr lang="en-ID" dirty="0"/>
              <a:t>Attribute that cannot be subdivided </a:t>
            </a:r>
          </a:p>
          <a:p>
            <a:pPr lvl="2"/>
            <a:r>
              <a:rPr lang="en-US" sz="2400"/>
              <a:t>Example; </a:t>
            </a:r>
            <a:r>
              <a:rPr lang="en-US" sz="2400">
                <a:cs typeface="Courier New"/>
              </a:rPr>
              <a:t>Gender</a:t>
            </a:r>
          </a:p>
          <a:p>
            <a:r>
              <a:rPr lang="en-ID" sz="2400" b="1"/>
              <a:t>Composite attribute</a:t>
            </a:r>
            <a:r>
              <a:rPr lang="en-ID" sz="2400"/>
              <a:t>: </a:t>
            </a:r>
          </a:p>
          <a:p>
            <a:pPr lvl="1"/>
            <a:r>
              <a:rPr lang="en-ID" dirty="0"/>
              <a:t>Attribute that can be subdivided to yield additional attributes </a:t>
            </a:r>
          </a:p>
          <a:p>
            <a:pPr lvl="2"/>
            <a:r>
              <a:rPr lang="en-US" sz="2400"/>
              <a:t>example, </a:t>
            </a:r>
          </a:p>
          <a:p>
            <a:pPr lvl="3"/>
            <a:r>
              <a:rPr lang="en-US" sz="2400">
                <a:cs typeface="Courier New"/>
              </a:rPr>
              <a:t>Name : First_name, Middle_name, Last_name</a:t>
            </a:r>
          </a:p>
          <a:p>
            <a:pPr lvl="3"/>
            <a:r>
              <a:rPr lang="en-US" sz="2400">
                <a:cs typeface="Courier New"/>
              </a:rPr>
              <a:t>Address : Street, City, Postcode</a:t>
            </a:r>
            <a:endParaRPr lang="en-ID" sz="2400"/>
          </a:p>
          <a:p>
            <a:endParaRPr lang="en-US" sz="2400">
              <a:cs typeface="Courier New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53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Simple and Composite Attributes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4850" r="1" b="3814"/>
          <a:stretch/>
        </p:blipFill>
        <p:spPr bwMode="auto">
          <a:xfrm>
            <a:off x="545238" y="858525"/>
            <a:ext cx="7608304" cy="5211906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6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Diagramming </a:t>
            </a:r>
            <a:r>
              <a:rPr lang="en-US" dirty="0"/>
              <a:t>Simple and Composite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385221" y="1902920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Nama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81199" y="3187122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Jenis_Kelamin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792543" y="3187122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Nama_Depan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027906" y="3187122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000000"/>
                </a:solidFill>
              </a:rPr>
              <a:t>Nama_Belakang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385221" y="4109450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Nama_Tengah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>
            <a:stCxn id="8" idx="0"/>
          </p:cNvCxnSpPr>
          <p:nvPr/>
        </p:nvCxnSpPr>
        <p:spPr>
          <a:xfrm rot="16200000" flipV="1">
            <a:off x="6914909" y="3319089"/>
            <a:ext cx="1564429" cy="16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0" name="Straight Connector 9"/>
          <p:cNvCxnSpPr>
            <a:stCxn id="4" idx="4"/>
            <a:endCxn id="6" idx="0"/>
          </p:cNvCxnSpPr>
          <p:nvPr/>
        </p:nvCxnSpPr>
        <p:spPr>
          <a:xfrm rot="5400000">
            <a:off x="6587880" y="2069731"/>
            <a:ext cx="642101" cy="1592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1" name="Straight Connector 10"/>
          <p:cNvCxnSpPr>
            <a:stCxn id="4" idx="4"/>
            <a:endCxn id="7" idx="0"/>
          </p:cNvCxnSpPr>
          <p:nvPr/>
        </p:nvCxnSpPr>
        <p:spPr>
          <a:xfrm rot="16200000" flipH="1">
            <a:off x="8205561" y="2044728"/>
            <a:ext cx="642101" cy="164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2" name="TextBox 11"/>
          <p:cNvSpPr txBox="1"/>
          <p:nvPr/>
        </p:nvSpPr>
        <p:spPr>
          <a:xfrm>
            <a:off x="1981199" y="5306379"/>
            <a:ext cx="264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 </a:t>
            </a:r>
            <a:r>
              <a:rPr lang="en-US" sz="2000" dirty="0" err="1"/>
              <a:t>Atribut</a:t>
            </a:r>
            <a:r>
              <a:rPr lang="en-US" sz="2000" dirty="0"/>
              <a:t> </a:t>
            </a:r>
            <a:r>
              <a:rPr lang="en-US" sz="2000" dirty="0" err="1"/>
              <a:t>sederhana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385222" y="5306379"/>
            <a:ext cx="264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000" dirty="0" err="1"/>
              <a:t>b</a:t>
            </a:r>
            <a:r>
              <a:rPr lang="en-US" sz="2000" dirty="0"/>
              <a:t>) </a:t>
            </a:r>
            <a:r>
              <a:rPr lang="en-US" sz="2000" dirty="0" err="1"/>
              <a:t>Atribut</a:t>
            </a:r>
            <a:r>
              <a:rPr lang="en-US" sz="2000" dirty="0"/>
              <a:t> </a:t>
            </a:r>
            <a:r>
              <a:rPr lang="en-US" sz="2000" dirty="0" err="1"/>
              <a:t>komposit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983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Diagramming </a:t>
            </a:r>
            <a:r>
              <a:rPr lang="en-US" dirty="0"/>
              <a:t>Simple and Composite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22223" y="3381735"/>
            <a:ext cx="1997909" cy="11272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Mahasiswa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700759" y="1783616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Nama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902175" y="1783616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000000"/>
                </a:solidFill>
              </a:rPr>
              <a:t>Nomor_Mahasiswa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981199" y="5036930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Jenis_Kelamin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870497" y="5036930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Tanggal_Lahir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705268" y="2425717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Nama_Depan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705268" y="4394829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000000"/>
                </a:solidFill>
              </a:rPr>
              <a:t>Nama_Belakang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05268" y="3381735"/>
            <a:ext cx="2640094" cy="64210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Nama_Tengah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>
            <a:stCxn id="4" idx="0"/>
          </p:cNvCxnSpPr>
          <p:nvPr/>
        </p:nvCxnSpPr>
        <p:spPr>
          <a:xfrm rot="16200000" flipV="1">
            <a:off x="3243691" y="2404248"/>
            <a:ext cx="956018" cy="998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3" name="Straight Connector 12"/>
          <p:cNvCxnSpPr>
            <a:stCxn id="4" idx="0"/>
            <a:endCxn id="5" idx="4"/>
          </p:cNvCxnSpPr>
          <p:nvPr/>
        </p:nvCxnSpPr>
        <p:spPr>
          <a:xfrm rot="5400000" flipH="1" flipV="1">
            <a:off x="5142982" y="1503912"/>
            <a:ext cx="956018" cy="2799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020806" y="2425717"/>
            <a:ext cx="684462" cy="313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5" name="Straight Connector 14"/>
          <p:cNvCxnSpPr>
            <a:endCxn id="11" idx="2"/>
          </p:cNvCxnSpPr>
          <p:nvPr/>
        </p:nvCxnSpPr>
        <p:spPr>
          <a:xfrm rot="16200000" flipH="1">
            <a:off x="6724504" y="2722019"/>
            <a:ext cx="1277069" cy="68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6" name="Straight Connector 15"/>
          <p:cNvCxnSpPr>
            <a:stCxn id="5" idx="4"/>
            <a:endCxn id="10" idx="2"/>
          </p:cNvCxnSpPr>
          <p:nvPr/>
        </p:nvCxnSpPr>
        <p:spPr>
          <a:xfrm rot="16200000" flipH="1">
            <a:off x="6217957" y="3228566"/>
            <a:ext cx="2290163" cy="68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7" name="Straight Connector 16"/>
          <p:cNvCxnSpPr>
            <a:stCxn id="7" idx="0"/>
            <a:endCxn id="4" idx="2"/>
          </p:cNvCxnSpPr>
          <p:nvPr/>
        </p:nvCxnSpPr>
        <p:spPr>
          <a:xfrm rot="5400000" flipH="1" flipV="1">
            <a:off x="3497236" y="4312990"/>
            <a:ext cx="527950" cy="919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21178" y="4508979"/>
            <a:ext cx="1969367" cy="527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9" name="TextBox 18"/>
          <p:cNvSpPr txBox="1"/>
          <p:nvPr/>
        </p:nvSpPr>
        <p:spPr>
          <a:xfrm>
            <a:off x="3301246" y="6021485"/>
            <a:ext cx="617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kompisit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sederhana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2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36676-D233-2646-9C16-5D6E11AB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Objectives</a:t>
            </a:r>
          </a:p>
        </p:txBody>
      </p:sp>
      <p:grpSp>
        <p:nvGrpSpPr>
          <p:cNvPr id="38" name="Group 3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7D7E803-47D4-184C-8139-94C80597F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ID" sz="2400"/>
              <a:t>The main characteristics of entity relationship components </a:t>
            </a:r>
          </a:p>
          <a:p>
            <a:r>
              <a:rPr lang="en-ID" sz="2400"/>
              <a:t>How relationships between entities are defined, refined, and incorporated into the database design process </a:t>
            </a:r>
          </a:p>
          <a:p>
            <a:r>
              <a:rPr lang="en-ID" sz="2400"/>
              <a:t>How ERD components affect database design and implementation </a:t>
            </a:r>
          </a:p>
          <a:p>
            <a:r>
              <a:rPr lang="en-ID" sz="2400"/>
              <a:t>That real-world database design often requires the reconciliation of conflicting goals </a:t>
            </a:r>
          </a:p>
        </p:txBody>
      </p:sp>
    </p:spTree>
    <p:extLst>
      <p:ext uri="{BB962C8B-B14F-4D97-AF65-F5344CB8AC3E}">
        <p14:creationId xmlns:p14="http://schemas.microsoft.com/office/powerpoint/2010/main" val="59673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Single-valued attributes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ID" sz="2400" b="1"/>
              <a:t>Single-valued attribute </a:t>
            </a:r>
            <a:endParaRPr lang="en-ID" sz="2400"/>
          </a:p>
          <a:p>
            <a:pPr lvl="1"/>
            <a:r>
              <a:rPr lang="en-ID" dirty="0"/>
              <a:t>Attribute that has only a single value </a:t>
            </a:r>
          </a:p>
          <a:p>
            <a:endParaRPr 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6C32A6-47B1-9747-9F51-939D5D871D90}"/>
              </a:ext>
            </a:extLst>
          </p:cNvPr>
          <p:cNvSpPr/>
          <p:nvPr/>
        </p:nvSpPr>
        <p:spPr>
          <a:xfrm>
            <a:off x="7345089" y="4670911"/>
            <a:ext cx="3255017" cy="107823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/>
              <a:t>Customer_ID</a:t>
            </a:r>
            <a:endParaRPr lang="en-US" sz="1500" u="sng" dirty="0"/>
          </a:p>
        </p:txBody>
      </p:sp>
    </p:spTree>
    <p:extLst>
      <p:ext uri="{BB962C8B-B14F-4D97-AF65-F5344CB8AC3E}">
        <p14:creationId xmlns:p14="http://schemas.microsoft.com/office/powerpoint/2010/main" val="248382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Multi-valued attributes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ID" sz="2400" b="1"/>
              <a:t>Multivalued attributes </a:t>
            </a:r>
            <a:endParaRPr lang="en-ID" sz="2400"/>
          </a:p>
          <a:p>
            <a:pPr lvl="1"/>
            <a:r>
              <a:rPr lang="en-ID"/>
              <a:t>Attributes that have many values and require creating: </a:t>
            </a:r>
          </a:p>
          <a:p>
            <a:pPr lvl="2"/>
            <a:r>
              <a:rPr lang="en-ID" sz="2400" dirty="0"/>
              <a:t>Several new attributes, one for each component of the original multivalued attribute </a:t>
            </a:r>
          </a:p>
          <a:p>
            <a:pPr lvl="2"/>
            <a:r>
              <a:rPr lang="en-ID" sz="2400" dirty="0"/>
              <a:t>A new entity composed of the original multivalued attribute’s components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236FF5-4DB7-FE4B-A889-641EEB3F5D78}"/>
              </a:ext>
            </a:extLst>
          </p:cNvPr>
          <p:cNvSpPr/>
          <p:nvPr/>
        </p:nvSpPr>
        <p:spPr>
          <a:xfrm>
            <a:off x="4425696" y="5248657"/>
            <a:ext cx="3221707" cy="1260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ACFE2F-5DED-E849-BE47-DCE3810AAFC8}"/>
              </a:ext>
            </a:extLst>
          </p:cNvPr>
          <p:cNvSpPr txBox="1"/>
          <p:nvPr/>
        </p:nvSpPr>
        <p:spPr>
          <a:xfrm>
            <a:off x="4236376" y="6541798"/>
            <a:ext cx="358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Multi-valued attribute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D6DC75-668B-174C-93A0-56901C611AAD}"/>
              </a:ext>
            </a:extLst>
          </p:cNvPr>
          <p:cNvSpPr/>
          <p:nvPr/>
        </p:nvSpPr>
        <p:spPr>
          <a:xfrm>
            <a:off x="4645457" y="5381721"/>
            <a:ext cx="2898371" cy="9040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Hobby</a:t>
            </a:r>
          </a:p>
        </p:txBody>
      </p:sp>
    </p:spTree>
    <p:extLst>
      <p:ext uri="{BB962C8B-B14F-4D97-AF65-F5344CB8AC3E}">
        <p14:creationId xmlns:p14="http://schemas.microsoft.com/office/powerpoint/2010/main" val="30505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Diagramming </a:t>
            </a:r>
            <a:r>
              <a:rPr lang="en-US" dirty="0"/>
              <a:t>Single-valued and multi-valued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23811" y="3101475"/>
            <a:ext cx="2566737" cy="129673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u="sng" dirty="0"/>
          </a:p>
        </p:txBody>
      </p:sp>
      <p:sp>
        <p:nvSpPr>
          <p:cNvPr id="7" name="Rectangle 6"/>
          <p:cNvSpPr/>
          <p:nvPr/>
        </p:nvSpPr>
        <p:spPr>
          <a:xfrm>
            <a:off x="2687054" y="3101474"/>
            <a:ext cx="2085473" cy="8956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Pelanggan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92948" y="1804737"/>
            <a:ext cx="2566737" cy="76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u="sng" dirty="0" err="1"/>
              <a:t>Kode_Pelanggan</a:t>
            </a:r>
            <a:endParaRPr lang="en-US" sz="1500" u="sng" dirty="0"/>
          </a:p>
        </p:txBody>
      </p:sp>
      <p:sp>
        <p:nvSpPr>
          <p:cNvPr id="9" name="Oval 8"/>
          <p:cNvSpPr/>
          <p:nvPr/>
        </p:nvSpPr>
        <p:spPr>
          <a:xfrm>
            <a:off x="5633453" y="1804737"/>
            <a:ext cx="2566737" cy="76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Nama</a:t>
            </a:r>
            <a:endParaRPr lang="en-US" sz="1500" dirty="0"/>
          </a:p>
        </p:txBody>
      </p:sp>
      <p:sp>
        <p:nvSpPr>
          <p:cNvPr id="10" name="Oval 9"/>
          <p:cNvSpPr/>
          <p:nvPr/>
        </p:nvSpPr>
        <p:spPr>
          <a:xfrm>
            <a:off x="6184232" y="3322053"/>
            <a:ext cx="2176379" cy="8956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Telepon</a:t>
            </a:r>
            <a:endParaRPr lang="en-US" sz="1500" dirty="0"/>
          </a:p>
        </p:txBody>
      </p:sp>
      <p:sp>
        <p:nvSpPr>
          <p:cNvPr id="11" name="Oval 10"/>
          <p:cNvSpPr/>
          <p:nvPr/>
        </p:nvSpPr>
        <p:spPr>
          <a:xfrm>
            <a:off x="2545348" y="4398211"/>
            <a:ext cx="2566737" cy="76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Alamat</a:t>
            </a:r>
            <a:endParaRPr lang="en-US" sz="1500" dirty="0"/>
          </a:p>
        </p:txBody>
      </p:sp>
      <p:sp>
        <p:nvSpPr>
          <p:cNvPr id="12" name="Oval 11"/>
          <p:cNvSpPr/>
          <p:nvPr/>
        </p:nvSpPr>
        <p:spPr>
          <a:xfrm>
            <a:off x="1751264" y="5521158"/>
            <a:ext cx="2098842" cy="76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Jalan</a:t>
            </a:r>
            <a:endParaRPr lang="en-US" sz="1500" dirty="0"/>
          </a:p>
        </p:txBody>
      </p:sp>
      <p:sp>
        <p:nvSpPr>
          <p:cNvPr id="13" name="Oval 12"/>
          <p:cNvSpPr/>
          <p:nvPr/>
        </p:nvSpPr>
        <p:spPr>
          <a:xfrm>
            <a:off x="4072021" y="5521158"/>
            <a:ext cx="2112211" cy="76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Kota</a:t>
            </a:r>
          </a:p>
        </p:txBody>
      </p:sp>
      <p:sp>
        <p:nvSpPr>
          <p:cNvPr id="14" name="Oval 13"/>
          <p:cNvSpPr/>
          <p:nvPr/>
        </p:nvSpPr>
        <p:spPr>
          <a:xfrm>
            <a:off x="6369660" y="5521158"/>
            <a:ext cx="1990951" cy="76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Kode_Pos</a:t>
            </a:r>
            <a:endParaRPr lang="en-US" sz="1500" dirty="0"/>
          </a:p>
        </p:txBody>
      </p:sp>
      <p:cxnSp>
        <p:nvCxnSpPr>
          <p:cNvPr id="15" name="Straight Connector 14"/>
          <p:cNvCxnSpPr>
            <a:endCxn id="9" idx="4"/>
          </p:cNvCxnSpPr>
          <p:nvPr/>
        </p:nvCxnSpPr>
        <p:spPr>
          <a:xfrm flipV="1">
            <a:off x="3850107" y="2566738"/>
            <a:ext cx="3066715" cy="53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6" name="Straight Connector 15"/>
          <p:cNvCxnSpPr>
            <a:endCxn id="8" idx="4"/>
          </p:cNvCxnSpPr>
          <p:nvPr/>
        </p:nvCxnSpPr>
        <p:spPr>
          <a:xfrm rot="16200000" flipV="1">
            <a:off x="3495844" y="2747211"/>
            <a:ext cx="534737" cy="173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7" name="Straight Connector 16"/>
          <p:cNvCxnSpPr>
            <a:stCxn id="7" idx="2"/>
            <a:endCxn id="11" idx="0"/>
          </p:cNvCxnSpPr>
          <p:nvPr/>
        </p:nvCxnSpPr>
        <p:spPr>
          <a:xfrm rot="16200000" flipH="1">
            <a:off x="3578728" y="4148221"/>
            <a:ext cx="401053" cy="98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8" name="Straight Connector 17"/>
          <p:cNvCxnSpPr>
            <a:stCxn id="12" idx="0"/>
            <a:endCxn id="11" idx="4"/>
          </p:cNvCxnSpPr>
          <p:nvPr/>
        </p:nvCxnSpPr>
        <p:spPr>
          <a:xfrm rot="5400000" flipH="1" flipV="1">
            <a:off x="3134228" y="4826671"/>
            <a:ext cx="360947" cy="1028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" name="Straight Connector 18"/>
          <p:cNvCxnSpPr>
            <a:stCxn id="11" idx="4"/>
            <a:endCxn id="13" idx="0"/>
          </p:cNvCxnSpPr>
          <p:nvPr/>
        </p:nvCxnSpPr>
        <p:spPr>
          <a:xfrm rot="16200000" flipH="1">
            <a:off x="4297949" y="4690979"/>
            <a:ext cx="360947" cy="1299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>
            <a:stCxn id="11" idx="4"/>
            <a:endCxn id="14" idx="0"/>
          </p:cNvCxnSpPr>
          <p:nvPr/>
        </p:nvCxnSpPr>
        <p:spPr>
          <a:xfrm rot="16200000" flipH="1">
            <a:off x="5416453" y="3572475"/>
            <a:ext cx="360947" cy="3536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" name="Straight Connector 20"/>
          <p:cNvCxnSpPr>
            <a:stCxn id="7" idx="3"/>
            <a:endCxn id="6" idx="2"/>
          </p:cNvCxnSpPr>
          <p:nvPr/>
        </p:nvCxnSpPr>
        <p:spPr>
          <a:xfrm>
            <a:off x="4772526" y="3549317"/>
            <a:ext cx="1251284" cy="200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80680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Derived Attribute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638" y="1062302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ID" sz="2400"/>
              <a:t>Attribute whose value is calculated from other attributes </a:t>
            </a:r>
          </a:p>
          <a:p>
            <a:pPr lvl="1"/>
            <a:r>
              <a:rPr lang="en-ID"/>
              <a:t>Derived using an algorithm</a:t>
            </a:r>
            <a:br>
              <a:rPr lang="en-ID"/>
            </a:br>
            <a:endParaRPr lang="en-ID" dirty="0"/>
          </a:p>
        </p:txBody>
      </p:sp>
      <p:pic>
        <p:nvPicPr>
          <p:cNvPr id="15" name="Picture 1" descr="page9image9244528">
            <a:extLst>
              <a:ext uri="{FF2B5EF4-FFF2-40B4-BE49-F238E27FC236}">
                <a16:creationId xmlns:a16="http://schemas.microsoft.com/office/drawing/2014/main" id="{9EDAC6FA-6F7B-2B4C-9238-BC37625F7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"/>
          <a:stretch/>
        </p:blipFill>
        <p:spPr bwMode="auto">
          <a:xfrm>
            <a:off x="691487" y="3080080"/>
            <a:ext cx="10143668" cy="31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25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Diagramming </a:t>
            </a:r>
            <a:r>
              <a:rPr lang="en-US" dirty="0"/>
              <a:t>Derived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73054" y="3088105"/>
            <a:ext cx="2272631" cy="11496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PASIEN</a:t>
            </a:r>
          </a:p>
        </p:txBody>
      </p:sp>
      <p:sp>
        <p:nvSpPr>
          <p:cNvPr id="5" name="Oval 4"/>
          <p:cNvSpPr/>
          <p:nvPr/>
        </p:nvSpPr>
        <p:spPr>
          <a:xfrm>
            <a:off x="2366212" y="1871579"/>
            <a:ext cx="2259263" cy="88231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err="1">
                <a:solidFill>
                  <a:srgbClr val="000000"/>
                </a:solidFill>
              </a:rPr>
              <a:t>Kode_Pasien</a:t>
            </a:r>
            <a:endParaRPr lang="en-US" u="sng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07411" y="4497137"/>
            <a:ext cx="2259263" cy="882316"/>
          </a:xfrm>
          <a:prstGeom prst="ellips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Usia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975644" y="1871579"/>
            <a:ext cx="2259263" cy="88231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Nama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960503" y="4497137"/>
            <a:ext cx="2259263" cy="88231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Tanggal_Lahir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>
            <a:endCxn id="6" idx="0"/>
          </p:cNvCxnSpPr>
          <p:nvPr/>
        </p:nvCxnSpPr>
        <p:spPr>
          <a:xfrm rot="10800000" flipV="1">
            <a:off x="2937044" y="3662948"/>
            <a:ext cx="2036011" cy="834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0" name="Straight Connector 9"/>
          <p:cNvCxnSpPr>
            <a:stCxn id="4" idx="3"/>
            <a:endCxn id="8" idx="0"/>
          </p:cNvCxnSpPr>
          <p:nvPr/>
        </p:nvCxnSpPr>
        <p:spPr>
          <a:xfrm>
            <a:off x="7245684" y="3662947"/>
            <a:ext cx="1844450" cy="834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1" name="Straight Connector 10"/>
          <p:cNvCxnSpPr>
            <a:stCxn id="4" idx="0"/>
            <a:endCxn id="5" idx="4"/>
          </p:cNvCxnSpPr>
          <p:nvPr/>
        </p:nvCxnSpPr>
        <p:spPr>
          <a:xfrm rot="16200000" flipV="1">
            <a:off x="4635501" y="1614237"/>
            <a:ext cx="334210" cy="261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" name="Straight Connector 11"/>
          <p:cNvCxnSpPr>
            <a:endCxn id="7" idx="4"/>
          </p:cNvCxnSpPr>
          <p:nvPr/>
        </p:nvCxnSpPr>
        <p:spPr>
          <a:xfrm flipV="1">
            <a:off x="6109369" y="2753895"/>
            <a:ext cx="1995906" cy="334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" name="TextBox 12"/>
          <p:cNvSpPr txBox="1"/>
          <p:nvPr/>
        </p:nvSpPr>
        <p:spPr>
          <a:xfrm>
            <a:off x="2937042" y="5668211"/>
            <a:ext cx="62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set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usia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88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E-R Diagram With Composite, Multivalued, and Derived Attributes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3195" r="1" b="5469"/>
          <a:stretch/>
        </p:blipFill>
        <p:spPr bwMode="auto">
          <a:xfrm>
            <a:off x="545238" y="858525"/>
            <a:ext cx="7608304" cy="5211906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7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6C6C-515F-0444-AE92-6F2E6188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D"/>
              <a:t>Advantages and Disadvantages of Storing Derived Attributes</a:t>
            </a:r>
            <a:endParaRPr lang="en-US" dirty="0"/>
          </a:p>
        </p:txBody>
      </p:sp>
      <p:pic>
        <p:nvPicPr>
          <p:cNvPr id="4097" name="Picture 1" descr="page10image11793616">
            <a:extLst>
              <a:ext uri="{FF2B5EF4-FFF2-40B4-BE49-F238E27FC236}">
                <a16:creationId xmlns:a16="http://schemas.microsoft.com/office/drawing/2014/main" id="{3C538161-AB99-2D41-AFA9-84C7B383E7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4"/>
          <a:stretch/>
        </p:blipFill>
        <p:spPr bwMode="auto">
          <a:xfrm>
            <a:off x="1600200" y="2947194"/>
            <a:ext cx="8991600" cy="188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17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4B611-4BAC-5144-868C-7788B35B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4C9F-3FFD-064E-B201-DB5E7FC52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ID" sz="2400"/>
              <a:t>Association between entities that always operate in both directions </a:t>
            </a:r>
          </a:p>
          <a:p>
            <a:r>
              <a:rPr lang="en-ID" sz="2400" b="1"/>
              <a:t>Participants</a:t>
            </a:r>
            <a:r>
              <a:rPr lang="en-ID" sz="2400"/>
              <a:t>: Entities that participate in a relationship </a:t>
            </a:r>
          </a:p>
          <a:p>
            <a:r>
              <a:rPr lang="en-ID" sz="2400" b="1"/>
              <a:t>Connectivity</a:t>
            </a:r>
            <a:r>
              <a:rPr lang="en-ID" sz="2400"/>
              <a:t>: Describes the relationship classification </a:t>
            </a:r>
          </a:p>
          <a:p>
            <a:r>
              <a:rPr lang="en-ID" sz="2400" b="1"/>
              <a:t>Cardinality</a:t>
            </a:r>
            <a:r>
              <a:rPr lang="en-ID" sz="2400"/>
              <a:t>: Expresses the minimum and maximum number of entity occurrences associated with one occurrence of related entity </a:t>
            </a:r>
          </a:p>
          <a:p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4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013B9-0A80-BF46-8ADC-D53380FDA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/>
              <a:t>Diagramming </a:t>
            </a:r>
            <a:r>
              <a:rPr lang="en-US" sz="4800"/>
              <a:t>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E11E-5B01-0044-B441-AE1DCA2AE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Each relationship is shown as a </a:t>
            </a:r>
            <a:r>
              <a:rPr lang="en-US" sz="2400" b="1"/>
              <a:t>diamond </a:t>
            </a:r>
            <a:r>
              <a:rPr lang="en-US" sz="2400"/>
              <a:t>and </a:t>
            </a:r>
            <a:r>
              <a:rPr lang="en-US" sz="2400" b="1"/>
              <a:t>line</a:t>
            </a:r>
            <a:r>
              <a:rPr lang="en-US" sz="2400"/>
              <a:t> connecting the associated entity, labeled with the name of the relationship</a:t>
            </a:r>
          </a:p>
          <a:p>
            <a:r>
              <a:rPr lang="en-US" sz="2400"/>
              <a:t>Normally, a relationship is named using a </a:t>
            </a:r>
            <a:r>
              <a:rPr lang="en-US" sz="2400" b="1"/>
              <a:t>verb</a:t>
            </a:r>
            <a:r>
              <a:rPr lang="en-US" sz="2400"/>
              <a:t>(</a:t>
            </a:r>
            <a:r>
              <a:rPr lang="en-US" sz="2400">
                <a:latin typeface="Courier New"/>
                <a:cs typeface="Courier New"/>
              </a:rPr>
              <a:t>Supervises </a:t>
            </a:r>
            <a:r>
              <a:rPr lang="en-US" sz="2400">
                <a:cs typeface="Courier New"/>
              </a:rPr>
              <a:t>or</a:t>
            </a:r>
            <a:r>
              <a:rPr lang="en-US" sz="2400">
                <a:latin typeface="Courier New"/>
                <a:cs typeface="Courier New"/>
              </a:rPr>
              <a:t> Manages</a:t>
            </a:r>
            <a:r>
              <a:rPr lang="en-US" sz="2400"/>
              <a:t>) </a:t>
            </a:r>
          </a:p>
          <a:p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98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0FB34-F311-E340-B1D7-EE346F5C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27F9E-C308-EF45-A183-4DE9FA6B7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ID" sz="2400"/>
              <a:t>Relationship occurrence</a:t>
            </a:r>
          </a:p>
          <a:p>
            <a:pPr lvl="1"/>
            <a:r>
              <a:rPr lang="en-ID" dirty="0"/>
              <a:t>Uniquely identifiable association, which includes one occurrence from each participating entity type. </a:t>
            </a:r>
          </a:p>
          <a:p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05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C7BAF-063E-044C-84C5-C861706E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ID" sz="5400"/>
              <a:t>Entity Relationship Model (ERM)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C4182-511D-B34D-8502-2FE0CBDAA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ID" sz="2400"/>
              <a:t>Basis of an entity relationship diagram (ERD) </a:t>
            </a:r>
          </a:p>
          <a:p>
            <a:r>
              <a:rPr lang="en-ID" sz="2400"/>
              <a:t>ERD depicts the: </a:t>
            </a:r>
          </a:p>
          <a:p>
            <a:pPr lvl="1"/>
            <a:r>
              <a:rPr lang="en-ID"/>
              <a:t>Conceptual database as viewed by end user </a:t>
            </a:r>
          </a:p>
          <a:p>
            <a:pPr lvl="1"/>
            <a:r>
              <a:rPr lang="en-ID"/>
              <a:t>Database’s main components </a:t>
            </a:r>
          </a:p>
          <a:p>
            <a:pPr lvl="2"/>
            <a:r>
              <a:rPr lang="en-ID" sz="2400"/>
              <a:t>Entities</a:t>
            </a:r>
          </a:p>
          <a:p>
            <a:pPr lvl="2"/>
            <a:r>
              <a:rPr lang="en-ID" sz="2400"/>
              <a:t>Attributes</a:t>
            </a:r>
          </a:p>
          <a:p>
            <a:pPr lvl="2"/>
            <a:r>
              <a:rPr lang="en-ID" sz="2400"/>
              <a:t>Relationships </a:t>
            </a:r>
          </a:p>
          <a:p>
            <a:pPr lvl="2"/>
            <a:endParaRPr lang="en-ID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05214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FE4FF-FA49-E545-8CEE-C383C11C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700" b="1"/>
              <a:t>Semantic net of </a:t>
            </a:r>
            <a:r>
              <a:rPr lang="en-US" altLang="en-US" sz="3700" b="1" i="1"/>
              <a:t>Has</a:t>
            </a:r>
            <a:r>
              <a:rPr lang="en-US" altLang="en-US" sz="3700" b="1"/>
              <a:t> relationship type</a:t>
            </a:r>
            <a:endParaRPr lang="en-US" sz="3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1.jpg">
            <a:extLst>
              <a:ext uri="{FF2B5EF4-FFF2-40B4-BE49-F238E27FC236}">
                <a16:creationId xmlns:a16="http://schemas.microsoft.com/office/drawing/2014/main" id="{835A6B0E-DE1A-6D47-A509-BA896F078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43" r="8943"/>
          <a:stretch/>
        </p:blipFill>
        <p:spPr>
          <a:xfrm>
            <a:off x="545238" y="875150"/>
            <a:ext cx="7608304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42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ER diagram of Customer and Loan 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2813" y="2976181"/>
            <a:ext cx="1997909" cy="11272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8322" y="2976181"/>
            <a:ext cx="1997909" cy="11272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Loan</a:t>
            </a:r>
          </a:p>
        </p:txBody>
      </p:sp>
    </p:spTree>
    <p:extLst>
      <p:ext uri="{BB962C8B-B14F-4D97-AF65-F5344CB8AC3E}">
        <p14:creationId xmlns:p14="http://schemas.microsoft.com/office/powerpoint/2010/main" val="4084040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Diagramming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00170" y="3366124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Customer-id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772747" y="2999500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Amount</a:t>
            </a:r>
          </a:p>
        </p:txBody>
      </p:sp>
      <p:sp>
        <p:nvSpPr>
          <p:cNvPr id="9" name="Oval 8"/>
          <p:cNvSpPr/>
          <p:nvPr/>
        </p:nvSpPr>
        <p:spPr>
          <a:xfrm>
            <a:off x="6841235" y="2998263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Loan-Number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621641" y="3386176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Customer-city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88790" y="2785840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Customer-street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35765" y="2798151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Customer-name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8551" y="4106009"/>
            <a:ext cx="1202017" cy="7026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59741" y="4106009"/>
            <a:ext cx="1202017" cy="7026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Loan</a:t>
            </a:r>
          </a:p>
        </p:txBody>
      </p:sp>
      <p:cxnSp>
        <p:nvCxnSpPr>
          <p:cNvPr id="16" name="Straight Connector 15"/>
          <p:cNvCxnSpPr>
            <a:stCxn id="13" idx="0"/>
            <a:endCxn id="11" idx="4"/>
          </p:cNvCxnSpPr>
          <p:nvPr/>
        </p:nvCxnSpPr>
        <p:spPr>
          <a:xfrm flipV="1">
            <a:off x="3889560" y="3186065"/>
            <a:ext cx="1093421" cy="919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0"/>
            <a:endCxn id="10" idx="4"/>
          </p:cNvCxnSpPr>
          <p:nvPr/>
        </p:nvCxnSpPr>
        <p:spPr>
          <a:xfrm flipV="1">
            <a:off x="3889559" y="3786401"/>
            <a:ext cx="1526272" cy="31960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12" idx="4"/>
          </p:cNvCxnSpPr>
          <p:nvPr/>
        </p:nvCxnSpPr>
        <p:spPr>
          <a:xfrm flipH="1" flipV="1">
            <a:off x="2929955" y="3198375"/>
            <a:ext cx="959604" cy="9076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0"/>
            <a:endCxn id="3" idx="1"/>
          </p:cNvCxnSpPr>
          <p:nvPr/>
        </p:nvCxnSpPr>
        <p:spPr>
          <a:xfrm flipH="1" flipV="1">
            <a:off x="2494361" y="3810001"/>
            <a:ext cx="1395199" cy="29600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4" idx="0"/>
            <a:endCxn id="5" idx="4"/>
          </p:cNvCxnSpPr>
          <p:nvPr/>
        </p:nvCxnSpPr>
        <p:spPr>
          <a:xfrm flipV="1">
            <a:off x="8760749" y="3399725"/>
            <a:ext cx="806188" cy="70628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9" idx="4"/>
          </p:cNvCxnSpPr>
          <p:nvPr/>
        </p:nvCxnSpPr>
        <p:spPr>
          <a:xfrm flipH="1" flipV="1">
            <a:off x="7635425" y="3398487"/>
            <a:ext cx="1125324" cy="70752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049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9CDF-9557-4643-A6AD-BB4BE3D5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Diagramming </a:t>
            </a:r>
            <a:r>
              <a:rPr lang="en-US" dirty="0"/>
              <a:t>Relationship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8BFC-3A14-4342-8295-181FE913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96E481-D3E6-6241-B06C-B6931D9CB581}"/>
              </a:ext>
            </a:extLst>
          </p:cNvPr>
          <p:cNvSpPr/>
          <p:nvPr/>
        </p:nvSpPr>
        <p:spPr>
          <a:xfrm>
            <a:off x="1785514" y="3366124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Customer-id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BCD859-50E1-7C4E-81F9-85A0EF74E02C}"/>
              </a:ext>
            </a:extLst>
          </p:cNvPr>
          <p:cNvSpPr/>
          <p:nvPr/>
        </p:nvSpPr>
        <p:spPr>
          <a:xfrm>
            <a:off x="8858091" y="2999500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Amount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217784-578F-F749-B458-A9C2727F24B2}"/>
              </a:ext>
            </a:extLst>
          </p:cNvPr>
          <p:cNvSpPr/>
          <p:nvPr/>
        </p:nvSpPr>
        <p:spPr>
          <a:xfrm>
            <a:off x="6926579" y="2998263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Loan-Number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AE1628-DDE6-9446-A54D-BBC5A59DC035}"/>
              </a:ext>
            </a:extLst>
          </p:cNvPr>
          <p:cNvSpPr/>
          <p:nvPr/>
        </p:nvSpPr>
        <p:spPr>
          <a:xfrm>
            <a:off x="4706985" y="3386176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Customer-city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8E5F71-8754-9E40-A740-E2350C155B73}"/>
              </a:ext>
            </a:extLst>
          </p:cNvPr>
          <p:cNvSpPr/>
          <p:nvPr/>
        </p:nvSpPr>
        <p:spPr>
          <a:xfrm>
            <a:off x="4274134" y="2785840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Customer-street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E2F47D-0D68-2249-BDAB-4D7C15C61593}"/>
              </a:ext>
            </a:extLst>
          </p:cNvPr>
          <p:cNvSpPr/>
          <p:nvPr/>
        </p:nvSpPr>
        <p:spPr>
          <a:xfrm>
            <a:off x="2221109" y="2798151"/>
            <a:ext cx="1588380" cy="4002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Customer-name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78A89-647A-FC4E-BD47-4EB8D1DDA7AB}"/>
              </a:ext>
            </a:extLst>
          </p:cNvPr>
          <p:cNvSpPr/>
          <p:nvPr/>
        </p:nvSpPr>
        <p:spPr>
          <a:xfrm>
            <a:off x="3373894" y="4106009"/>
            <a:ext cx="1202017" cy="7026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3A3EBB-9DC5-1848-AA78-38B955E9D6FC}"/>
              </a:ext>
            </a:extLst>
          </p:cNvPr>
          <p:cNvSpPr/>
          <p:nvPr/>
        </p:nvSpPr>
        <p:spPr>
          <a:xfrm>
            <a:off x="8245084" y="4106009"/>
            <a:ext cx="1202017" cy="7026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C19E6-1977-B04E-9846-9B43F1F722CD}"/>
              </a:ext>
            </a:extLst>
          </p:cNvPr>
          <p:cNvCxnSpPr>
            <a:stCxn id="10" idx="0"/>
            <a:endCxn id="8" idx="4"/>
          </p:cNvCxnSpPr>
          <p:nvPr/>
        </p:nvCxnSpPr>
        <p:spPr>
          <a:xfrm flipV="1">
            <a:off x="3974903" y="3186064"/>
            <a:ext cx="1093421" cy="919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EAF535-1578-E043-9FC3-7CCD4E0BB5ED}"/>
              </a:ext>
            </a:extLst>
          </p:cNvPr>
          <p:cNvCxnSpPr>
            <a:stCxn id="10" idx="0"/>
            <a:endCxn id="7" idx="4"/>
          </p:cNvCxnSpPr>
          <p:nvPr/>
        </p:nvCxnSpPr>
        <p:spPr>
          <a:xfrm flipV="1">
            <a:off x="3974903" y="3786400"/>
            <a:ext cx="1526272" cy="31960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421FF-53DC-AB49-8A55-C5CE3ADEC65B}"/>
              </a:ext>
            </a:extLst>
          </p:cNvPr>
          <p:cNvCxnSpPr>
            <a:stCxn id="10" idx="0"/>
            <a:endCxn id="9" idx="4"/>
          </p:cNvCxnSpPr>
          <p:nvPr/>
        </p:nvCxnSpPr>
        <p:spPr>
          <a:xfrm flipH="1" flipV="1">
            <a:off x="3015299" y="3198375"/>
            <a:ext cx="959604" cy="9076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DFA81B-7667-FA44-8667-494FAFFC850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2579704" y="3810001"/>
            <a:ext cx="1395199" cy="29600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715FB7-9FDB-A347-99F0-5C59D8891C4B}"/>
              </a:ext>
            </a:extLst>
          </p:cNvPr>
          <p:cNvCxnSpPr>
            <a:stCxn id="11" idx="0"/>
            <a:endCxn id="5" idx="4"/>
          </p:cNvCxnSpPr>
          <p:nvPr/>
        </p:nvCxnSpPr>
        <p:spPr>
          <a:xfrm flipV="1">
            <a:off x="8846093" y="3399724"/>
            <a:ext cx="806188" cy="70628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D38C6-148C-1448-A9DD-3254D61A3E01}"/>
              </a:ext>
            </a:extLst>
          </p:cNvPr>
          <p:cNvCxnSpPr>
            <a:stCxn id="11" idx="0"/>
            <a:endCxn id="6" idx="4"/>
          </p:cNvCxnSpPr>
          <p:nvPr/>
        </p:nvCxnSpPr>
        <p:spPr>
          <a:xfrm flipH="1" flipV="1">
            <a:off x="7720769" y="3398487"/>
            <a:ext cx="1125324" cy="70752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iamond 17">
            <a:extLst>
              <a:ext uri="{FF2B5EF4-FFF2-40B4-BE49-F238E27FC236}">
                <a16:creationId xmlns:a16="http://schemas.microsoft.com/office/drawing/2014/main" id="{6E8FFCD4-1279-5448-A201-7F9645FC614F}"/>
              </a:ext>
            </a:extLst>
          </p:cNvPr>
          <p:cNvSpPr/>
          <p:nvPr/>
        </p:nvSpPr>
        <p:spPr>
          <a:xfrm>
            <a:off x="5327381" y="3814105"/>
            <a:ext cx="2203282" cy="1286424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Borrower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BAF4F2-8771-7242-BE07-369EF66DA02A}"/>
              </a:ext>
            </a:extLst>
          </p:cNvPr>
          <p:cNvCxnSpPr>
            <a:stCxn id="18" idx="1"/>
            <a:endCxn id="10" idx="3"/>
          </p:cNvCxnSpPr>
          <p:nvPr/>
        </p:nvCxnSpPr>
        <p:spPr>
          <a:xfrm flipH="1">
            <a:off x="4575911" y="4457317"/>
            <a:ext cx="75147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4D1CEE-0CF9-C340-A4CE-E32DBE9606DA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>
            <a:off x="7530663" y="4457317"/>
            <a:ext cx="71442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162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86062-941C-E94D-AA60-ABC1D5E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Relationship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1D15A-705B-BF4B-9F98-ED2A8ADF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GB" altLang="en-US" sz="1900"/>
              <a:t>Degree of a Relationship</a:t>
            </a:r>
          </a:p>
          <a:p>
            <a:pPr lvl="1"/>
            <a:r>
              <a:rPr lang="en-GB" altLang="en-US" sz="1900"/>
              <a:t>Number of participating entities in  relationship.</a:t>
            </a:r>
          </a:p>
          <a:p>
            <a:pPr lvl="1"/>
            <a:endParaRPr lang="en-GB" altLang="en-US" sz="1900"/>
          </a:p>
          <a:p>
            <a:r>
              <a:rPr lang="en-AU" altLang="en-US" sz="1900">
                <a:cs typeface="Times New Roman" panose="02020603050405020304" pitchFamily="18" charset="0"/>
              </a:rPr>
              <a:t>Relationship of degree :</a:t>
            </a:r>
          </a:p>
          <a:p>
            <a:pPr lvl="1"/>
            <a:r>
              <a:rPr lang="en-AU" altLang="en-US" sz="1900">
                <a:cs typeface="Times New Roman" panose="02020603050405020304" pitchFamily="18" charset="0"/>
              </a:rPr>
              <a:t>two is binary </a:t>
            </a:r>
          </a:p>
          <a:p>
            <a:pPr lvl="1"/>
            <a:r>
              <a:rPr lang="en-AU" altLang="en-US" sz="1900">
                <a:cs typeface="Times New Roman" panose="02020603050405020304" pitchFamily="18" charset="0"/>
              </a:rPr>
              <a:t>three is ternary</a:t>
            </a:r>
          </a:p>
          <a:p>
            <a:pPr lvl="1"/>
            <a:r>
              <a:rPr lang="en-AU" altLang="en-US" sz="1900">
                <a:cs typeface="Times New Roman" panose="02020603050405020304" pitchFamily="18" charset="0"/>
              </a:rPr>
              <a:t>four is quaternary</a:t>
            </a:r>
            <a:endParaRPr lang="en-AU" altLang="en-US" sz="1900" b="1">
              <a:latin typeface="Times" pitchFamily="2" charset="0"/>
              <a:cs typeface="Times New Roman" panose="02020603050405020304" pitchFamily="18" charset="0"/>
            </a:endParaRPr>
          </a:p>
          <a:p>
            <a:pPr lvl="1"/>
            <a:r>
              <a:rPr lang="en-US" sz="1900"/>
              <a:t>Unary/recursive</a:t>
            </a:r>
          </a:p>
          <a:p>
            <a:pPr lvl="1"/>
            <a:endParaRPr lang="en-GB" altLang="en-US" sz="1900" b="1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sz="1900"/>
              <a:t>Generally, most relationship sets in a database system are binary or degree two</a:t>
            </a:r>
            <a:endParaRPr lang="en-US" sz="1900" b="1"/>
          </a:p>
          <a:p>
            <a:endParaRPr lang="en-GB" altLang="en-US" sz="1900" b="1">
              <a:latin typeface="Times" pitchFamily="2" charset="0"/>
              <a:cs typeface="Times New Roman" panose="02020603050405020304" pitchFamily="18" charset="0"/>
            </a:endParaRP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65163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8500-A251-984B-89C4-A74C27C9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relationship called </a:t>
            </a:r>
            <a:r>
              <a:rPr lang="en-US" i="1" dirty="0" err="1"/>
              <a:t>POwns</a:t>
            </a:r>
            <a:endParaRPr lang="en-US" i="1" dirty="0"/>
          </a:p>
        </p:txBody>
      </p:sp>
      <p:pic>
        <p:nvPicPr>
          <p:cNvPr id="4" name="Picture 5" descr="DS3-Figure 11-06">
            <a:extLst>
              <a:ext uri="{FF2B5EF4-FFF2-40B4-BE49-F238E27FC236}">
                <a16:creationId xmlns:a16="http://schemas.microsoft.com/office/drawing/2014/main" id="{B1454EA1-2F17-734D-BBE1-963C1AE256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73" y="2417810"/>
            <a:ext cx="9473254" cy="20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9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0F2F-8322-9A42-ACF4-BFAA9C8B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relationship called </a:t>
            </a:r>
            <a:r>
              <a:rPr lang="en-US" i="1" dirty="0"/>
              <a:t>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A7646-A90F-A64F-B144-E1E19DE33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DS3-Figure 11-07">
            <a:extLst>
              <a:ext uri="{FF2B5EF4-FFF2-40B4-BE49-F238E27FC236}">
                <a16:creationId xmlns:a16="http://schemas.microsoft.com/office/drawing/2014/main" id="{24D055E6-BB98-1A4C-ABB9-2562268E4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66" y="2633472"/>
            <a:ext cx="7838002" cy="28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3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A9F6-61BE-A349-9400-DC0E6A2A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>
                <a:cs typeface="Times New Roman" panose="02020603050405020304" pitchFamily="18" charset="0"/>
              </a:rPr>
              <a:t>Quaternary relationship called </a:t>
            </a:r>
            <a:r>
              <a:rPr lang="en-AU" altLang="en-US" i="1" dirty="0">
                <a:cs typeface="Arial" panose="020B0604020202020204" pitchFamily="34" charset="0"/>
              </a:rPr>
              <a:t>Arranges</a:t>
            </a:r>
            <a:endParaRPr lang="en-US" dirty="0"/>
          </a:p>
        </p:txBody>
      </p:sp>
      <p:pic>
        <p:nvPicPr>
          <p:cNvPr id="4" name="Picture 5" descr="DS3-Figure 11-08">
            <a:extLst>
              <a:ext uri="{FF2B5EF4-FFF2-40B4-BE49-F238E27FC236}">
                <a16:creationId xmlns:a16="http://schemas.microsoft.com/office/drawing/2014/main" id="{61CECFAF-3F04-1F47-AD20-90FEEF2AF2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76" y="2461830"/>
            <a:ext cx="7183374" cy="36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4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3A583-AE16-E342-981E-FFBA078E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79F3-9B0E-1C49-B9C5-11CB3CCA1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ID" sz="2400"/>
              <a:t>Recursive Relationship</a:t>
            </a:r>
          </a:p>
          <a:p>
            <a:pPr lvl="1"/>
            <a:r>
              <a:rPr lang="en-ID"/>
              <a:t>Relationship </a:t>
            </a:r>
            <a:r>
              <a:rPr lang="en-ID" dirty="0"/>
              <a:t>type where same entity type participates more than once in different roles. </a:t>
            </a:r>
          </a:p>
          <a:p>
            <a:endParaRPr lang="en-ID" sz="2400"/>
          </a:p>
          <a:p>
            <a:r>
              <a:rPr lang="en-ID" sz="2400"/>
              <a:t>Relationships may be given role names to indicate purpose that each participating entity type plays in a relationship</a:t>
            </a:r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92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8BB2-6138-1644-A582-E97F53C8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Recursive relationship called Supervises with role names</a:t>
            </a:r>
            <a:endParaRPr lang="en-US" dirty="0"/>
          </a:p>
        </p:txBody>
      </p:sp>
      <p:pic>
        <p:nvPicPr>
          <p:cNvPr id="4" name="Picture 5" descr="DS3-Figure 11-09">
            <a:extLst>
              <a:ext uri="{FF2B5EF4-FFF2-40B4-BE49-F238E27FC236}">
                <a16:creationId xmlns:a16="http://schemas.microsoft.com/office/drawing/2014/main" id="{8E33C000-37AA-3E43-82C6-CB219F08D3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28" y="2481075"/>
            <a:ext cx="8026908" cy="370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38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1E4A8-1160-7A4B-BEC6-FF023705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sz="4800"/>
              <a:t>Entity/Relationship Diagrams</a:t>
            </a:r>
            <a:endParaRPr lang="en-US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695A-458A-BC42-B75B-42A1AA7F2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E/R Models are often represented as E/R diagrams that</a:t>
            </a:r>
          </a:p>
          <a:p>
            <a:pPr lvl="1"/>
            <a:r>
              <a:rPr lang="en-US" sz="2000"/>
              <a:t>Give a conceptual view of the database</a:t>
            </a:r>
          </a:p>
          <a:p>
            <a:pPr lvl="1"/>
            <a:r>
              <a:rPr lang="en-US" sz="2000"/>
              <a:t>Are also independent of the choice of DBMS</a:t>
            </a:r>
          </a:p>
          <a:p>
            <a:pPr lvl="1"/>
            <a:r>
              <a:rPr lang="en-US" sz="2000"/>
              <a:t>Can identify some problems in a design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9313BDF-0196-6E4D-A8AE-258E89095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1920" b="-11920"/>
          <a:stretch>
            <a:fillRect/>
          </a:stretch>
        </p:blipFill>
        <p:spPr>
          <a:xfrm>
            <a:off x="6841148" y="2484255"/>
            <a:ext cx="3291045" cy="3714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09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BA81-C3F6-734C-BB33-D49C5F50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Entities associated through two distinct relationships with role names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506D5-A360-0740-87F6-6DE5654C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5" descr="DS3-Figure 11-10">
            <a:extLst>
              <a:ext uri="{FF2B5EF4-FFF2-40B4-BE49-F238E27FC236}">
                <a16:creationId xmlns:a16="http://schemas.microsoft.com/office/drawing/2014/main" id="{F7E227D5-84CD-C047-A8DA-4B7E5FFB4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25625"/>
            <a:ext cx="6096000" cy="4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1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6188CE48-A086-404E-8A49-09CA738361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ER </a:t>
            </a:r>
            <a:r>
              <a:rPr lang="en-AU" altLang="en-US" dirty="0">
                <a:cs typeface="Times New Roman" panose="02020603050405020304" pitchFamily="18" charset="0"/>
              </a:rPr>
              <a:t>diagram of  </a:t>
            </a:r>
            <a:r>
              <a:rPr lang="en-AU" altLang="en-US" dirty="0">
                <a:cs typeface="Arial" panose="020B0604020202020204" pitchFamily="34" charset="0"/>
              </a:rPr>
              <a:t>Staff </a:t>
            </a:r>
            <a:r>
              <a:rPr lang="en-AU" altLang="en-US" dirty="0">
                <a:cs typeface="Times New Roman" panose="02020603050405020304" pitchFamily="18" charset="0"/>
              </a:rPr>
              <a:t>and  </a:t>
            </a:r>
            <a:r>
              <a:rPr lang="en-AU" altLang="en-US" dirty="0">
                <a:cs typeface="Arial" panose="020B0604020202020204" pitchFamily="34" charset="0"/>
              </a:rPr>
              <a:t>Branch</a:t>
            </a:r>
            <a:r>
              <a:rPr lang="en-AU" altLang="en-US" dirty="0">
                <a:cs typeface="Times New Roman" panose="02020603050405020304" pitchFamily="18" charset="0"/>
              </a:rPr>
              <a:t> entities and their attributes</a:t>
            </a:r>
            <a:endParaRPr lang="en-GB" altLang="en-US" dirty="0">
              <a:cs typeface="Times New Roman" panose="02020603050405020304" pitchFamily="18" charset="0"/>
            </a:endParaRPr>
          </a:p>
        </p:txBody>
      </p:sp>
      <p:pic>
        <p:nvPicPr>
          <p:cNvPr id="27656" name="Picture 1032" descr="DS3-Figure 11-11">
            <a:extLst>
              <a:ext uri="{FF2B5EF4-FFF2-40B4-BE49-F238E27FC236}">
                <a16:creationId xmlns:a16="http://schemas.microsoft.com/office/drawing/2014/main" id="{5B9211AE-DCA7-0940-AF37-8158113E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52600"/>
            <a:ext cx="75438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61EBA-97A2-F44A-AFC8-7B8C2825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altLang="en-US" sz="4800" b="1" dirty="0"/>
              <a:t>Entity 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741D-15F3-0D47-944B-D3BA5AEA8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GB" altLang="en-US" sz="2400" dirty="0"/>
              <a:t>Strong Entity Set</a:t>
            </a:r>
          </a:p>
          <a:p>
            <a:pPr lvl="1"/>
            <a:r>
              <a:rPr lang="en-AU" altLang="en-US" dirty="0">
                <a:cs typeface="Times New Roman" panose="02020603050405020304" pitchFamily="18" charset="0"/>
              </a:rPr>
              <a:t>Entity set that is </a:t>
            </a:r>
            <a:r>
              <a:rPr lang="en-AU" altLang="en-US" i="1" dirty="0">
                <a:cs typeface="Times New Roman" panose="02020603050405020304" pitchFamily="18" charset="0"/>
              </a:rPr>
              <a:t>not</a:t>
            </a:r>
            <a:r>
              <a:rPr lang="en-AU" altLang="en-US" dirty="0">
                <a:cs typeface="Times New Roman" panose="02020603050405020304" pitchFamily="18" charset="0"/>
              </a:rPr>
              <a:t> existence-dependent on some other entity set</a:t>
            </a:r>
            <a:r>
              <a:rPr lang="en-GB" altLang="en-US" dirty="0"/>
              <a:t> </a:t>
            </a:r>
          </a:p>
          <a:p>
            <a:pPr lvl="1"/>
            <a:endParaRPr lang="en-GB" altLang="en-US" dirty="0"/>
          </a:p>
          <a:p>
            <a:r>
              <a:rPr lang="en-GB" altLang="en-US" sz="2400" dirty="0"/>
              <a:t>Weak Entity Set</a:t>
            </a:r>
          </a:p>
          <a:p>
            <a:pPr lvl="1"/>
            <a:r>
              <a:rPr lang="en-AU" altLang="en-US" dirty="0">
                <a:cs typeface="Times New Roman" panose="02020603050405020304" pitchFamily="18" charset="0"/>
              </a:rPr>
              <a:t>Entity set that is existence-dependent on some other entity set.</a:t>
            </a:r>
            <a:r>
              <a:rPr lang="en-GB" altLang="en-US" dirty="0"/>
              <a:t> </a:t>
            </a:r>
            <a:endParaRPr lang="en-GB" altLang="en-US" sz="2400" dirty="0"/>
          </a:p>
          <a:p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71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181C836-CAAE-B14E-9F19-99DA4B6DD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AU" altLang="en-US" dirty="0">
                <a:cs typeface="Times New Roman" panose="02020603050405020304" pitchFamily="18" charset="0"/>
              </a:rPr>
              <a:t>Strong entity set called </a:t>
            </a:r>
            <a:r>
              <a:rPr lang="en-AU" altLang="en-US" dirty="0">
                <a:cs typeface="Arial" panose="020B0604020202020204" pitchFamily="34" charset="0"/>
              </a:rPr>
              <a:t>Client</a:t>
            </a:r>
            <a:r>
              <a:rPr lang="en-AU" altLang="en-US" dirty="0">
                <a:cs typeface="Times New Roman" panose="02020603050405020304" pitchFamily="18" charset="0"/>
              </a:rPr>
              <a:t> and weak entity set called </a:t>
            </a:r>
            <a:r>
              <a:rPr lang="en-AU" altLang="en-US" dirty="0">
                <a:cs typeface="Arial" panose="020B0604020202020204" pitchFamily="34" charset="0"/>
              </a:rPr>
              <a:t>Preference</a:t>
            </a:r>
            <a:r>
              <a:rPr lang="en-GB" altLang="en-US" dirty="0"/>
              <a:t> </a:t>
            </a:r>
          </a:p>
        </p:txBody>
      </p:sp>
      <p:pic>
        <p:nvPicPr>
          <p:cNvPr id="52232" name="Picture 8" descr="DS3-Figure 11-12">
            <a:extLst>
              <a:ext uri="{FF2B5EF4-FFF2-40B4-BE49-F238E27FC236}">
                <a16:creationId xmlns:a16="http://schemas.microsoft.com/office/drawing/2014/main" id="{5CB3EE61-8AFC-504B-B852-D4B63CEC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05001"/>
            <a:ext cx="63246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1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584B512A-937D-2F4F-95D3-E834C1582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266700"/>
            <a:ext cx="8763000" cy="11049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r>
              <a:rPr lang="en-AU" altLang="en-US" b="1" dirty="0">
                <a:cs typeface="Times New Roman" panose="02020603050405020304" pitchFamily="18" charset="0"/>
              </a:rPr>
              <a:t>Relationship called </a:t>
            </a:r>
            <a:r>
              <a:rPr lang="en-AU" altLang="en-US" b="1" i="1" dirty="0">
                <a:cs typeface="Arial" panose="020B0604020202020204" pitchFamily="34" charset="0"/>
              </a:rPr>
              <a:t>Advertises</a:t>
            </a:r>
            <a:r>
              <a:rPr lang="en-AU" altLang="en-US" b="1" dirty="0">
                <a:cs typeface="Times New Roman" panose="02020603050405020304" pitchFamily="18" charset="0"/>
              </a:rPr>
              <a:t> with attributes</a:t>
            </a:r>
            <a:endParaRPr lang="en-GB" altLang="en-US" b="1" dirty="0"/>
          </a:p>
        </p:txBody>
      </p:sp>
      <p:pic>
        <p:nvPicPr>
          <p:cNvPr id="169989" name="Picture 5" descr="DS3-Figure 11-13">
            <a:extLst>
              <a:ext uri="{FF2B5EF4-FFF2-40B4-BE49-F238E27FC236}">
                <a16:creationId xmlns:a16="http://schemas.microsoft.com/office/drawing/2014/main" id="{EDE53AE9-717B-8448-8EBE-2EB84F174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1"/>
            <a:ext cx="68580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54605-9F0B-9643-8B8E-5A6ED63D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altLang="en-US" sz="4800"/>
              <a:t>Structural Constraints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2B3B-3556-EC48-BD74-5F75BE952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GB" altLang="en-US" sz="2400"/>
              <a:t>Main type of constraint on relationships is called </a:t>
            </a:r>
            <a:r>
              <a:rPr lang="en-GB" altLang="en-US" sz="2400" i="1"/>
              <a:t>multiplicity</a:t>
            </a:r>
            <a:r>
              <a:rPr lang="en-GB" altLang="en-US" sz="2400"/>
              <a:t>.</a:t>
            </a:r>
          </a:p>
          <a:p>
            <a:endParaRPr lang="en-GB" altLang="en-US" sz="2400"/>
          </a:p>
          <a:p>
            <a:r>
              <a:rPr lang="en-GB" altLang="en-US" sz="2400"/>
              <a:t>Multiplicity - </a:t>
            </a:r>
            <a:r>
              <a:rPr lang="en-AU" altLang="en-US" sz="2400">
                <a:cs typeface="Times New Roman" panose="02020603050405020304" pitchFamily="18" charset="0"/>
              </a:rPr>
              <a:t>number (or range) of possible occurrences of an entity type that may relate to a single occurrence of an associated entity type through a particular relationship.</a:t>
            </a:r>
            <a:r>
              <a:rPr lang="en-GB" altLang="en-US" sz="2400"/>
              <a:t> </a:t>
            </a:r>
          </a:p>
          <a:p>
            <a:pPr lvl="1"/>
            <a:endParaRPr lang="en-GB" altLang="en-US"/>
          </a:p>
          <a:p>
            <a:r>
              <a:rPr lang="en-GB" altLang="en-US" sz="2400"/>
              <a:t>Represents policies (called </a:t>
            </a:r>
            <a:r>
              <a:rPr lang="en-GB" altLang="en-US" sz="2400" i="1"/>
              <a:t>business rules</a:t>
            </a:r>
            <a:r>
              <a:rPr lang="en-GB" altLang="en-US" sz="2400"/>
              <a:t>) established by user or company. </a:t>
            </a:r>
          </a:p>
          <a:p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6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1B89E-5BED-2941-9FE6-640E086F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altLang="en-US" sz="4800"/>
              <a:t>Structural Constraints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7E9A-3BF1-A64E-8067-B9786B4B4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AU" altLang="en-US" sz="2400">
                <a:cs typeface="Times New Roman" panose="02020603050405020304" pitchFamily="18" charset="0"/>
              </a:rPr>
              <a:t>The most common degree for relationships is binary. </a:t>
            </a:r>
          </a:p>
          <a:p>
            <a:pPr lvl="1"/>
            <a:endParaRPr lang="en-AU" altLang="en-US">
              <a:cs typeface="Times New Roman" panose="02020603050405020304" pitchFamily="18" charset="0"/>
            </a:endParaRPr>
          </a:p>
          <a:p>
            <a:r>
              <a:rPr lang="en-AU" altLang="en-US" sz="2400">
                <a:cs typeface="Times New Roman" panose="02020603050405020304" pitchFamily="18" charset="0"/>
              </a:rPr>
              <a:t>Binary relationships are generally referred to as being:</a:t>
            </a:r>
          </a:p>
          <a:p>
            <a:pPr lvl="1"/>
            <a:r>
              <a:rPr lang="en-AU" altLang="en-US" dirty="0">
                <a:cs typeface="Times New Roman" panose="02020603050405020304" pitchFamily="18" charset="0"/>
              </a:rPr>
              <a:t>one-to-one (1:1)</a:t>
            </a:r>
          </a:p>
          <a:p>
            <a:pPr lvl="1"/>
            <a:r>
              <a:rPr lang="en-AU" altLang="en-US" dirty="0">
                <a:cs typeface="Times New Roman" panose="02020603050405020304" pitchFamily="18" charset="0"/>
              </a:rPr>
              <a:t>one-to-many (1:*)</a:t>
            </a:r>
          </a:p>
          <a:p>
            <a:pPr lvl="1"/>
            <a:r>
              <a:rPr lang="en-AU" altLang="en-US" dirty="0">
                <a:cs typeface="Times New Roman" panose="02020603050405020304" pitchFamily="18" charset="0"/>
              </a:rPr>
              <a:t>many-to-many (*:*)</a:t>
            </a:r>
            <a:endParaRPr lang="en-GB" altLang="en-US" dirty="0">
              <a:cs typeface="Times New Roman" panose="02020603050405020304" pitchFamily="18" charset="0"/>
            </a:endParaRPr>
          </a:p>
          <a:p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52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39EE378-C311-6449-996B-3FAE8859C9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AU" altLang="en-US" dirty="0">
                <a:cs typeface="Times New Roman" panose="02020603050405020304" pitchFamily="18" charset="0"/>
              </a:rPr>
              <a:t>Semantic net of </a:t>
            </a:r>
            <a:r>
              <a:rPr lang="en-AU" altLang="en-US" dirty="0">
                <a:cs typeface="Arial" panose="020B0604020202020204" pitchFamily="34" charset="0"/>
              </a:rPr>
              <a:t>Staff </a:t>
            </a:r>
            <a:r>
              <a:rPr lang="en-AU" altLang="en-US" i="1" dirty="0">
                <a:cs typeface="Arial" panose="020B0604020202020204" pitchFamily="34" charset="0"/>
              </a:rPr>
              <a:t>Manages </a:t>
            </a:r>
            <a:r>
              <a:rPr lang="en-AU" altLang="en-US" dirty="0">
                <a:cs typeface="Arial" panose="020B0604020202020204" pitchFamily="34" charset="0"/>
              </a:rPr>
              <a:t>Branch</a:t>
            </a:r>
            <a:r>
              <a:rPr lang="en-AU" altLang="en-US" dirty="0">
                <a:cs typeface="Times New Roman" panose="02020603050405020304" pitchFamily="18" charset="0"/>
              </a:rPr>
              <a:t> relationship type</a:t>
            </a:r>
            <a:r>
              <a:rPr lang="en-GB" altLang="en-US" dirty="0"/>
              <a:t> </a:t>
            </a:r>
          </a:p>
        </p:txBody>
      </p:sp>
      <p:pic>
        <p:nvPicPr>
          <p:cNvPr id="58375" name="Picture 7" descr="DS3-Figure 11-14a">
            <a:extLst>
              <a:ext uri="{FF2B5EF4-FFF2-40B4-BE49-F238E27FC236}">
                <a16:creationId xmlns:a16="http://schemas.microsoft.com/office/drawing/2014/main" id="{EE311403-69D3-9A4B-9B31-7738BF9B0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5000"/>
            <a:ext cx="7391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23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2D2962B-FD66-3243-9872-AE6F50773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AU" altLang="en-US" dirty="0">
                <a:cs typeface="Times New Roman" panose="02020603050405020304" pitchFamily="18" charset="0"/>
              </a:rPr>
              <a:t>Multiplicity of </a:t>
            </a:r>
            <a:r>
              <a:rPr lang="en-AU" altLang="en-US" dirty="0">
                <a:cs typeface="Arial" panose="020B0604020202020204" pitchFamily="34" charset="0"/>
              </a:rPr>
              <a:t>Staff </a:t>
            </a:r>
            <a:r>
              <a:rPr lang="en-AU" altLang="en-US" i="1" dirty="0">
                <a:cs typeface="Arial" panose="020B0604020202020204" pitchFamily="34" charset="0"/>
              </a:rPr>
              <a:t>Manages</a:t>
            </a:r>
            <a:r>
              <a:rPr lang="en-AU" altLang="en-US" dirty="0">
                <a:cs typeface="Arial" panose="020B0604020202020204" pitchFamily="34" charset="0"/>
              </a:rPr>
              <a:t> Branch</a:t>
            </a:r>
            <a:r>
              <a:rPr lang="en-AU" altLang="en-US" dirty="0">
                <a:cs typeface="Times New Roman" panose="02020603050405020304" pitchFamily="18" charset="0"/>
              </a:rPr>
              <a:t> (1:1) relationship</a:t>
            </a:r>
            <a:r>
              <a:rPr lang="en-GB" altLang="en-US" dirty="0"/>
              <a:t> </a:t>
            </a:r>
          </a:p>
        </p:txBody>
      </p:sp>
      <p:pic>
        <p:nvPicPr>
          <p:cNvPr id="60424" name="Picture 8" descr="DS3-Figure 11-14b">
            <a:extLst>
              <a:ext uri="{FF2B5EF4-FFF2-40B4-BE49-F238E27FC236}">
                <a16:creationId xmlns:a16="http://schemas.microsoft.com/office/drawing/2014/main" id="{EDEA4A17-943E-7B4F-97A4-69D24533C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7010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01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E47A2DD5-0C8D-0848-8D9F-DD4DBDAB7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AU" altLang="en-US" dirty="0">
                <a:cs typeface="Times New Roman" panose="02020603050405020304" pitchFamily="18" charset="0"/>
              </a:rPr>
              <a:t>Semantic net of </a:t>
            </a:r>
            <a:r>
              <a:rPr lang="en-AU" altLang="en-US" dirty="0">
                <a:cs typeface="Arial" panose="020B0604020202020204" pitchFamily="34" charset="0"/>
              </a:rPr>
              <a:t>Staff </a:t>
            </a:r>
            <a:r>
              <a:rPr lang="en-AU" altLang="en-US" i="1" dirty="0">
                <a:cs typeface="Arial" panose="020B0604020202020204" pitchFamily="34" charset="0"/>
              </a:rPr>
              <a:t>Oversees </a:t>
            </a:r>
            <a:r>
              <a:rPr lang="en-AU" altLang="en-US" dirty="0" err="1">
                <a:cs typeface="Arial" panose="020B0604020202020204" pitchFamily="34" charset="0"/>
              </a:rPr>
              <a:t>PropertyForRent</a:t>
            </a:r>
            <a:r>
              <a:rPr lang="en-AU" altLang="en-US" dirty="0">
                <a:cs typeface="Times New Roman" panose="02020603050405020304" pitchFamily="18" charset="0"/>
              </a:rPr>
              <a:t> relationship type</a:t>
            </a:r>
            <a:endParaRPr lang="en-GB" altLang="en-US" dirty="0"/>
          </a:p>
        </p:txBody>
      </p:sp>
      <p:pic>
        <p:nvPicPr>
          <p:cNvPr id="62473" name="Picture 9" descr="DS3-Figure 11-15a">
            <a:extLst>
              <a:ext uri="{FF2B5EF4-FFF2-40B4-BE49-F238E27FC236}">
                <a16:creationId xmlns:a16="http://schemas.microsoft.com/office/drawing/2014/main" id="{14D8B32E-F24A-E34D-B2DB-0E6D1AF4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7239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F4668-BC73-E146-BA6E-F33CA99A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E-R 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615E-A348-1746-B869-9CEC3E6A1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Various conventions</a:t>
            </a:r>
          </a:p>
          <a:p>
            <a:r>
              <a:rPr lang="en-US" sz="2000"/>
              <a:t> Chen</a:t>
            </a:r>
          </a:p>
          <a:p>
            <a:pPr lvl="1"/>
            <a:r>
              <a:rPr lang="en-US" sz="2000"/>
              <a:t> Mostly American</a:t>
            </a:r>
          </a:p>
          <a:p>
            <a:pPr lvl="1"/>
            <a:r>
              <a:rPr lang="en-US" sz="2000"/>
              <a:t> Manga guide </a:t>
            </a:r>
          </a:p>
          <a:p>
            <a:r>
              <a:rPr lang="en-US" sz="2000"/>
              <a:t>Crow’s Foot</a:t>
            </a:r>
          </a:p>
          <a:p>
            <a:pPr lvl="1"/>
            <a:r>
              <a:rPr lang="en-US" sz="2000"/>
              <a:t>Mostly British </a:t>
            </a:r>
          </a:p>
          <a:p>
            <a:pPr lvl="1"/>
            <a:r>
              <a:rPr lang="en-US" sz="2000"/>
              <a:t>Many others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706AC5A-B0FC-2B48-9DAD-63344C37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883" r="-16883"/>
          <a:stretch>
            <a:fillRect/>
          </a:stretch>
        </p:blipFill>
        <p:spPr>
          <a:xfrm>
            <a:off x="6854541" y="2484255"/>
            <a:ext cx="3264258" cy="3714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33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C0BBE5B-1295-B84E-8126-14832B32D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9144000" cy="11049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r>
              <a:rPr lang="en-AU" altLang="en-US" dirty="0">
                <a:cs typeface="Times New Roman" panose="02020603050405020304" pitchFamily="18" charset="0"/>
              </a:rPr>
              <a:t>Multiplicity of </a:t>
            </a:r>
            <a:r>
              <a:rPr lang="en-AU" altLang="en-US" dirty="0">
                <a:cs typeface="Arial" panose="020B0604020202020204" pitchFamily="34" charset="0"/>
              </a:rPr>
              <a:t>Staff </a:t>
            </a:r>
            <a:r>
              <a:rPr lang="en-AU" altLang="en-US" i="1" dirty="0">
                <a:cs typeface="Arial" panose="020B0604020202020204" pitchFamily="34" charset="0"/>
              </a:rPr>
              <a:t>Oversees</a:t>
            </a:r>
            <a:r>
              <a:rPr lang="en-AU" altLang="en-US" dirty="0">
                <a:cs typeface="Arial" panose="020B0604020202020204" pitchFamily="34" charset="0"/>
              </a:rPr>
              <a:t> </a:t>
            </a:r>
            <a:r>
              <a:rPr lang="en-AU" altLang="en-US" dirty="0" err="1">
                <a:cs typeface="Arial" panose="020B0604020202020204" pitchFamily="34" charset="0"/>
              </a:rPr>
              <a:t>PropertyForRent</a:t>
            </a:r>
            <a:r>
              <a:rPr lang="en-AU" altLang="en-US" dirty="0">
                <a:cs typeface="Times New Roman" panose="02020603050405020304" pitchFamily="18" charset="0"/>
              </a:rPr>
              <a:t> (1:*) relationship type</a:t>
            </a:r>
            <a:r>
              <a:rPr lang="en-GB" altLang="en-US" dirty="0"/>
              <a:t> </a:t>
            </a:r>
          </a:p>
        </p:txBody>
      </p:sp>
      <p:pic>
        <p:nvPicPr>
          <p:cNvPr id="64520" name="Picture 8" descr="DS3-Figure 11-15b">
            <a:extLst>
              <a:ext uri="{FF2B5EF4-FFF2-40B4-BE49-F238E27FC236}">
                <a16:creationId xmlns:a16="http://schemas.microsoft.com/office/drawing/2014/main" id="{88E06204-2CF2-FB47-97FA-85BD82819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7239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4518C2A-DD16-D248-9D45-69A323570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266700"/>
            <a:ext cx="8382000" cy="11049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r>
              <a:rPr lang="en-AU" altLang="en-US" dirty="0">
                <a:cs typeface="Times New Roman" panose="02020603050405020304" pitchFamily="18" charset="0"/>
              </a:rPr>
              <a:t>Semantic net of </a:t>
            </a:r>
            <a:r>
              <a:rPr lang="en-AU" altLang="en-US" dirty="0">
                <a:cs typeface="Arial" panose="020B0604020202020204" pitchFamily="34" charset="0"/>
              </a:rPr>
              <a:t>Newspaper </a:t>
            </a:r>
            <a:r>
              <a:rPr lang="en-AU" altLang="en-US" i="1" dirty="0">
                <a:cs typeface="Arial" panose="020B0604020202020204" pitchFamily="34" charset="0"/>
              </a:rPr>
              <a:t>Advertises</a:t>
            </a:r>
            <a:r>
              <a:rPr lang="en-AU" altLang="en-US" dirty="0">
                <a:cs typeface="Arial" panose="020B0604020202020204" pitchFamily="34" charset="0"/>
              </a:rPr>
              <a:t> </a:t>
            </a:r>
            <a:r>
              <a:rPr lang="en-AU" altLang="en-US" dirty="0" err="1">
                <a:cs typeface="Arial" panose="020B0604020202020204" pitchFamily="34" charset="0"/>
              </a:rPr>
              <a:t>PropertyForRent</a:t>
            </a:r>
            <a:r>
              <a:rPr lang="en-AU" altLang="en-US" dirty="0">
                <a:cs typeface="Arial" panose="020B0604020202020204" pitchFamily="34" charset="0"/>
              </a:rPr>
              <a:t> </a:t>
            </a:r>
            <a:r>
              <a:rPr lang="en-AU" altLang="en-US" dirty="0">
                <a:cs typeface="Times New Roman" panose="02020603050405020304" pitchFamily="18" charset="0"/>
              </a:rPr>
              <a:t> relationship type</a:t>
            </a:r>
            <a:r>
              <a:rPr lang="en-GB" altLang="en-US" dirty="0"/>
              <a:t> </a:t>
            </a:r>
          </a:p>
        </p:txBody>
      </p:sp>
      <p:pic>
        <p:nvPicPr>
          <p:cNvPr id="66567" name="Picture 7" descr="DS3-Figure 11-16a">
            <a:extLst>
              <a:ext uri="{FF2B5EF4-FFF2-40B4-BE49-F238E27FC236}">
                <a16:creationId xmlns:a16="http://schemas.microsoft.com/office/drawing/2014/main" id="{6ED4944C-635F-FA47-AC94-1D127950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1"/>
            <a:ext cx="701040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9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33A06E2-1982-9142-8586-998193E7F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772400" cy="11049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r>
              <a:rPr lang="en-AU" altLang="en-US" dirty="0">
                <a:cs typeface="Times New Roman" panose="02020603050405020304" pitchFamily="18" charset="0"/>
              </a:rPr>
              <a:t>Multiplicity of </a:t>
            </a:r>
            <a:r>
              <a:rPr lang="en-AU" altLang="en-US" dirty="0">
                <a:cs typeface="Arial" panose="020B0604020202020204" pitchFamily="34" charset="0"/>
              </a:rPr>
              <a:t>Newspaper </a:t>
            </a:r>
            <a:r>
              <a:rPr lang="en-AU" altLang="en-US" i="1" dirty="0">
                <a:cs typeface="Arial" panose="020B0604020202020204" pitchFamily="34" charset="0"/>
              </a:rPr>
              <a:t>Advertises</a:t>
            </a:r>
            <a:r>
              <a:rPr lang="en-AU" altLang="en-US" dirty="0">
                <a:cs typeface="Arial" panose="020B0604020202020204" pitchFamily="34" charset="0"/>
              </a:rPr>
              <a:t> </a:t>
            </a:r>
            <a:r>
              <a:rPr lang="en-AU" altLang="en-US" dirty="0" err="1">
                <a:cs typeface="Arial" panose="020B0604020202020204" pitchFamily="34" charset="0"/>
              </a:rPr>
              <a:t>PropertyForRent</a:t>
            </a:r>
            <a:r>
              <a:rPr lang="en-AU" altLang="en-US" dirty="0">
                <a:cs typeface="Times New Roman" panose="02020603050405020304" pitchFamily="18" charset="0"/>
              </a:rPr>
              <a:t> (*:*) relationship</a:t>
            </a:r>
            <a:r>
              <a:rPr lang="en-GB" altLang="en-US" dirty="0"/>
              <a:t> </a:t>
            </a:r>
          </a:p>
        </p:txBody>
      </p:sp>
      <p:pic>
        <p:nvPicPr>
          <p:cNvPr id="68616" name="Picture 8" descr="DS3-Figure 11-16b">
            <a:extLst>
              <a:ext uri="{FF2B5EF4-FFF2-40B4-BE49-F238E27FC236}">
                <a16:creationId xmlns:a16="http://schemas.microsoft.com/office/drawing/2014/main" id="{B3E05E71-9F1E-E247-834C-7DFF59059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739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C9254-5B23-7F4F-A00B-09849CEA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altLang="en-US" sz="5400"/>
              <a:t>Structural Constraints</a:t>
            </a:r>
            <a:endParaRPr lang="en-US" sz="5400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2665D-6244-2D4E-BFF4-4051BA61C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AU" altLang="en-US" sz="2400">
                <a:cs typeface="Times New Roman" panose="02020603050405020304" pitchFamily="18" charset="0"/>
              </a:rPr>
              <a:t>Multiplicity for Complex Relationships </a:t>
            </a:r>
          </a:p>
          <a:p>
            <a:pPr lvl="1"/>
            <a:r>
              <a:rPr lang="en-AU" altLang="en-US">
                <a:cs typeface="Times New Roman" panose="02020603050405020304" pitchFamily="18" charset="0"/>
              </a:rPr>
              <a:t>Number </a:t>
            </a:r>
            <a:r>
              <a:rPr lang="en-AU" altLang="en-US" dirty="0">
                <a:cs typeface="Times New Roman" panose="02020603050405020304" pitchFamily="18" charset="0"/>
              </a:rPr>
              <a:t>(or range) of possible occurrences of an entity type in </a:t>
            </a:r>
            <a:r>
              <a:rPr lang="en-AU" altLang="en-US">
                <a:cs typeface="Times New Roman" panose="02020603050405020304" pitchFamily="18" charset="0"/>
              </a:rPr>
              <a:t>an </a:t>
            </a:r>
            <a:r>
              <a:rPr lang="en-AU" altLang="en-US" i="1">
                <a:cs typeface="Times New Roman" panose="02020603050405020304" pitchFamily="18" charset="0"/>
              </a:rPr>
              <a:t>n</a:t>
            </a:r>
            <a:r>
              <a:rPr lang="en-AU" altLang="en-US">
                <a:cs typeface="Times New Roman" panose="02020603050405020304" pitchFamily="18" charset="0"/>
              </a:rPr>
              <a:t>-ary </a:t>
            </a:r>
            <a:r>
              <a:rPr lang="en-AU" altLang="en-US" dirty="0">
                <a:cs typeface="Times New Roman" panose="02020603050405020304" pitchFamily="18" charset="0"/>
              </a:rPr>
              <a:t>relationship when other (</a:t>
            </a:r>
            <a:r>
              <a:rPr lang="en-AU" altLang="en-US" i="1" dirty="0">
                <a:cs typeface="Times New Roman" panose="02020603050405020304" pitchFamily="18" charset="0"/>
              </a:rPr>
              <a:t>n</a:t>
            </a:r>
            <a:r>
              <a:rPr lang="en-AU" altLang="en-US" dirty="0">
                <a:cs typeface="Times New Roman" panose="02020603050405020304" pitchFamily="18" charset="0"/>
              </a:rPr>
              <a:t>-1) values are fixed.</a:t>
            </a:r>
            <a:r>
              <a:rPr lang="en-GB" altLang="en-US" dirty="0">
                <a:cs typeface="Times New Roman" panose="02020603050405020304" pitchFamily="18" charset="0"/>
              </a:rPr>
              <a:t>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54779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14825185-8594-D445-9D96-5581703DF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8534400" cy="1104900"/>
          </a:xfrm>
        </p:spPr>
        <p:txBody>
          <a:bodyPr>
            <a:normAutofit fontScale="90000"/>
          </a:bodyPr>
          <a:lstStyle/>
          <a:p>
            <a:r>
              <a:rPr lang="en-AU" altLang="en-US" dirty="0">
                <a:latin typeface="+mn-lt"/>
                <a:cs typeface="Times New Roman" panose="02020603050405020304" pitchFamily="18" charset="0"/>
              </a:rPr>
              <a:t>Semantic net of ternary </a:t>
            </a:r>
            <a:r>
              <a:rPr lang="en-AU" altLang="en-US" i="1" dirty="0">
                <a:latin typeface="+mn-lt"/>
                <a:cs typeface="Arial" panose="020B0604020202020204" pitchFamily="34" charset="0"/>
              </a:rPr>
              <a:t>Registers</a:t>
            </a:r>
            <a:r>
              <a:rPr lang="en-AU" altLang="en-US" dirty="0">
                <a:latin typeface="+mn-lt"/>
                <a:cs typeface="Times New Roman" panose="02020603050405020304" pitchFamily="18" charset="0"/>
              </a:rPr>
              <a:t> relationship with values for Staff and Branch entities fixed</a:t>
            </a:r>
            <a:r>
              <a:rPr lang="en-GB" altLang="en-US" dirty="0">
                <a:latin typeface="+mn-lt"/>
              </a:rPr>
              <a:t> </a:t>
            </a:r>
          </a:p>
        </p:txBody>
      </p:sp>
      <p:pic>
        <p:nvPicPr>
          <p:cNvPr id="174085" name="Picture 5" descr="DS3-Figure 11-17a">
            <a:extLst>
              <a:ext uri="{FF2B5EF4-FFF2-40B4-BE49-F238E27FC236}">
                <a16:creationId xmlns:a16="http://schemas.microsoft.com/office/drawing/2014/main" id="{00B8EFDB-E778-EB46-AA8D-9FFCDCEB0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73914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1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026">
            <a:extLst>
              <a:ext uri="{FF2B5EF4-FFF2-40B4-BE49-F238E27FC236}">
                <a16:creationId xmlns:a16="http://schemas.microsoft.com/office/drawing/2014/main" id="{3AC4DF7A-555F-8244-9B57-D0AEFAB3C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266700"/>
            <a:ext cx="8763000" cy="1104900"/>
          </a:xfrm>
        </p:spPr>
        <p:txBody>
          <a:bodyPr>
            <a:normAutofit fontScale="90000"/>
          </a:bodyPr>
          <a:lstStyle/>
          <a:p>
            <a:r>
              <a:rPr lang="en-AU" altLang="en-US" b="1" dirty="0">
                <a:cs typeface="Times New Roman" panose="02020603050405020304" pitchFamily="18" charset="0"/>
              </a:rPr>
              <a:t>Multiplicity of ternary </a:t>
            </a:r>
            <a:r>
              <a:rPr lang="en-AU" altLang="en-US" b="1" i="1" dirty="0">
                <a:cs typeface="Arial" panose="020B0604020202020204" pitchFamily="34" charset="0"/>
              </a:rPr>
              <a:t>Registers</a:t>
            </a:r>
            <a:r>
              <a:rPr lang="en-AU" altLang="en-US" b="1" dirty="0">
                <a:cs typeface="Times New Roman" panose="02020603050405020304" pitchFamily="18" charset="0"/>
              </a:rPr>
              <a:t> relationship</a:t>
            </a:r>
            <a:endParaRPr lang="en-GB" altLang="en-US" dirty="0"/>
          </a:p>
        </p:txBody>
      </p:sp>
      <p:pic>
        <p:nvPicPr>
          <p:cNvPr id="175109" name="Picture 1029" descr="DS3-Figure 11-17b">
            <a:extLst>
              <a:ext uri="{FF2B5EF4-FFF2-40B4-BE49-F238E27FC236}">
                <a16:creationId xmlns:a16="http://schemas.microsoft.com/office/drawing/2014/main" id="{DB8836C8-6834-5E40-8C12-1CE96203B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7315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75AF1048-EBF2-BD4F-A16A-0E9807924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Summary of multiplicity constraints</a:t>
            </a:r>
          </a:p>
        </p:txBody>
      </p:sp>
      <p:sp>
        <p:nvSpPr>
          <p:cNvPr id="150533" name="Rectangle 5">
            <a:extLst>
              <a:ext uri="{FF2B5EF4-FFF2-40B4-BE49-F238E27FC236}">
                <a16:creationId xmlns:a16="http://schemas.microsoft.com/office/drawing/2014/main" id="{CA8162F1-DD26-9C4D-97C3-77C8A2B2B09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057400" y="1676400"/>
            <a:ext cx="77279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buClr>
                <a:schemeClr val="accent2"/>
              </a:buClr>
              <a:buSzPts val="2100"/>
              <a:buFont typeface="Monotype Sorts" pitchFamily="2" charset="2"/>
              <a:buChar char="u"/>
            </a:pPr>
            <a:endParaRPr lang="en-US" altLang="en-US" sz="2800" b="1"/>
          </a:p>
          <a:p>
            <a:endParaRPr lang="en-GB" altLang="en-US" sz="2800" b="1"/>
          </a:p>
        </p:txBody>
      </p:sp>
      <p:pic>
        <p:nvPicPr>
          <p:cNvPr id="150534" name="Picture 6" descr="DS3-Table 11-01">
            <a:extLst>
              <a:ext uri="{FF2B5EF4-FFF2-40B4-BE49-F238E27FC236}">
                <a16:creationId xmlns:a16="http://schemas.microsoft.com/office/drawing/2014/main" id="{0A6DB10D-1253-DA43-A07D-85628344A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12500"/>
          <a:stretch>
            <a:fillRect/>
          </a:stretch>
        </p:blipFill>
        <p:spPr bwMode="auto">
          <a:xfrm>
            <a:off x="1992314" y="1773238"/>
            <a:ext cx="7991475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3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DBDEA-2B02-9D49-B78D-4AFE572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altLang="en-US" sz="5400"/>
              <a:t>Structural Constraints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58912-85E9-394B-8038-A644F586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GB" altLang="en-US" sz="2400"/>
              <a:t>Multiplicity is made up of two types of restrictions on relationships: </a:t>
            </a:r>
            <a:r>
              <a:rPr lang="en-GB" altLang="en-US" sz="2400" i="1"/>
              <a:t>cardinality</a:t>
            </a:r>
            <a:r>
              <a:rPr lang="en-GB" altLang="en-US" sz="2400"/>
              <a:t> and </a:t>
            </a:r>
            <a:r>
              <a:rPr lang="en-GB" altLang="en-US" sz="2400" i="1"/>
              <a:t>participation</a:t>
            </a:r>
            <a:r>
              <a:rPr lang="en-GB" altLang="en-US" sz="2400"/>
              <a:t>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2332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D0E71-003D-0148-BB4A-9E01000A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altLang="en-US" sz="5400">
                <a:latin typeface="+mn-lt"/>
              </a:rPr>
              <a:t>Structural Constraints</a:t>
            </a:r>
            <a:endParaRPr lang="en-US" sz="540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76E8F-E805-4341-9E40-9154CD97C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endParaRPr lang="en-GB" altLang="en-US" sz="2400"/>
          </a:p>
          <a:p>
            <a:r>
              <a:rPr lang="en-GB" altLang="en-US" sz="2400"/>
              <a:t>Cardinality </a:t>
            </a:r>
          </a:p>
          <a:p>
            <a:pPr lvl="1"/>
            <a:r>
              <a:rPr lang="en-AU" altLang="en-US" dirty="0">
                <a:cs typeface="Times New Roman" panose="02020603050405020304" pitchFamily="18" charset="0"/>
              </a:rPr>
              <a:t>Describes maximum number of possible relationship occurrences for an entity participating in a given relationship type.</a:t>
            </a:r>
            <a:r>
              <a:rPr lang="en-GB" altLang="en-US" dirty="0">
                <a:cs typeface="Times New Roman" panose="02020603050405020304" pitchFamily="18" charset="0"/>
              </a:rPr>
              <a:t> </a:t>
            </a:r>
          </a:p>
          <a:p>
            <a:pPr lvl="1"/>
            <a:endParaRPr lang="en-GB" altLang="en-US">
              <a:cs typeface="Times New Roman" panose="02020603050405020304" pitchFamily="18" charset="0"/>
            </a:endParaRPr>
          </a:p>
          <a:p>
            <a:r>
              <a:rPr lang="en-GB" altLang="en-US" sz="2400"/>
              <a:t>Participation</a:t>
            </a:r>
          </a:p>
          <a:p>
            <a:pPr lvl="1"/>
            <a:r>
              <a:rPr lang="en-AU" altLang="en-US" dirty="0">
                <a:cs typeface="Times New Roman" panose="02020603050405020304" pitchFamily="18" charset="0"/>
              </a:rPr>
              <a:t>Determines whether all or only some entity occurrences participate in a relationship.</a:t>
            </a:r>
            <a:endParaRPr lang="en-GB" altLang="en-US" dirty="0">
              <a:cs typeface="Times New Roman" panose="02020603050405020304" pitchFamily="18" charset="0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88071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026">
            <a:extLst>
              <a:ext uri="{FF2B5EF4-FFF2-40B4-BE49-F238E27FC236}">
                <a16:creationId xmlns:a16="http://schemas.microsoft.com/office/drawing/2014/main" id="{F09DAA85-8EAB-0649-8E77-D12E910A2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266700"/>
            <a:ext cx="8229600" cy="1104900"/>
          </a:xfrm>
        </p:spPr>
        <p:txBody>
          <a:bodyPr>
            <a:normAutofit fontScale="90000"/>
          </a:bodyPr>
          <a:lstStyle/>
          <a:p>
            <a:r>
              <a:rPr lang="en-AU" altLang="en-US" dirty="0">
                <a:cs typeface="Times New Roman" panose="02020603050405020304" pitchFamily="18" charset="0"/>
              </a:rPr>
              <a:t>Multiplicity as cardinality and participation constraints</a:t>
            </a:r>
            <a:endParaRPr lang="en-GB" altLang="en-US" dirty="0"/>
          </a:p>
        </p:txBody>
      </p:sp>
      <p:pic>
        <p:nvPicPr>
          <p:cNvPr id="176133" name="Picture 1029" descr="DS3-Figure 11-18">
            <a:extLst>
              <a:ext uri="{FF2B5EF4-FFF2-40B4-BE49-F238E27FC236}">
                <a16:creationId xmlns:a16="http://schemas.microsoft.com/office/drawing/2014/main" id="{18A11EFD-4E36-4F4E-AC42-87399E38E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1"/>
            <a:ext cx="5791200" cy="462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06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EA899-9655-C448-AAD2-15413F6F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Entities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0F801-8979-854B-9B29-7A4B68D37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ID" sz="2400"/>
              <a:t>Entity</a:t>
            </a:r>
          </a:p>
          <a:p>
            <a:pPr lvl="1"/>
            <a:r>
              <a:rPr lang="en-ID"/>
              <a:t>Group of objects with same properties,  identified by enterprise as having an independent existence. </a:t>
            </a:r>
          </a:p>
          <a:p>
            <a:r>
              <a:rPr lang="en-ID" sz="2400"/>
              <a:t>Entity occurrence</a:t>
            </a:r>
          </a:p>
          <a:p>
            <a:pPr lvl="1"/>
            <a:r>
              <a:rPr lang="en-ID"/>
              <a:t>Uniquely identifiable object of an entity type. </a:t>
            </a:r>
          </a:p>
          <a:p>
            <a:r>
              <a:rPr lang="en-ID" sz="2400"/>
              <a:t>Entity - Refers to the entity set and not to a single entity occurrence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94790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00DFA-F393-C543-BABE-7A51CB5B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altLang="en-US" sz="5400"/>
              <a:t>Problems with ER Models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D7F7-BC17-6745-9A49-470880F3B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GB" altLang="en-US" sz="2400"/>
              <a:t>Problems may arise when designing a conceptual data model called </a:t>
            </a:r>
            <a:r>
              <a:rPr lang="en-GB" altLang="en-US" sz="2400" i="1"/>
              <a:t>connection traps</a:t>
            </a:r>
            <a:r>
              <a:rPr lang="en-GB" altLang="en-US" sz="2400"/>
              <a:t>.  </a:t>
            </a:r>
          </a:p>
          <a:p>
            <a:endParaRPr lang="en-GB" altLang="en-US" sz="2400"/>
          </a:p>
          <a:p>
            <a:r>
              <a:rPr lang="en-GB" altLang="en-US" sz="2400"/>
              <a:t>Often due to a misinterpretation of the meaning of certain relationships.</a:t>
            </a:r>
          </a:p>
          <a:p>
            <a:endParaRPr lang="en-GB" altLang="en-US" sz="2400"/>
          </a:p>
          <a:p>
            <a:r>
              <a:rPr lang="en-GB" altLang="en-US" sz="2400"/>
              <a:t>Two main types of connection traps are called </a:t>
            </a:r>
            <a:r>
              <a:rPr lang="en-GB" altLang="en-US" sz="2400" i="1"/>
              <a:t>fan traps </a:t>
            </a:r>
            <a:r>
              <a:rPr lang="en-GB" altLang="en-US" sz="2400"/>
              <a:t>and </a:t>
            </a:r>
            <a:r>
              <a:rPr lang="en-GB" altLang="en-US" sz="2400" i="1"/>
              <a:t>chasm</a:t>
            </a:r>
            <a:r>
              <a:rPr lang="en-GB" altLang="en-US" sz="2400"/>
              <a:t> </a:t>
            </a:r>
            <a:r>
              <a:rPr lang="en-GB" altLang="en-US" sz="2400" i="1"/>
              <a:t>traps</a:t>
            </a:r>
            <a:r>
              <a:rPr lang="en-GB" altLang="en-US" sz="2400"/>
              <a:t>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6737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A8BA-A2DC-3548-957B-479300CF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altLang="en-US" sz="5400">
                <a:latin typeface="+mn-lt"/>
              </a:rPr>
              <a:t>Problems with ER Models</a:t>
            </a:r>
            <a:endParaRPr lang="en-US" sz="540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DC3A5-6A85-6248-8182-B1F4E4BF5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GB" altLang="en-US" sz="2400"/>
              <a:t>Fan Trap</a:t>
            </a:r>
          </a:p>
          <a:p>
            <a:pPr lvl="1"/>
            <a:r>
              <a:rPr lang="en-AU" altLang="en-US" dirty="0">
                <a:cs typeface="Times New Roman" panose="02020603050405020304" pitchFamily="18" charset="0"/>
              </a:rPr>
              <a:t>Where a model represents a relationship between entity types, but pathway between certain entity occurrences is ambiguous.</a:t>
            </a:r>
            <a:r>
              <a:rPr lang="en-GB" altLang="en-US" dirty="0"/>
              <a:t> </a:t>
            </a:r>
          </a:p>
          <a:p>
            <a:pPr lvl="1"/>
            <a:endParaRPr lang="en-GB" altLang="en-US"/>
          </a:p>
          <a:p>
            <a:r>
              <a:rPr lang="en-GB" altLang="en-US" sz="2400"/>
              <a:t>Chasm Trap</a:t>
            </a:r>
          </a:p>
          <a:p>
            <a:pPr lvl="1"/>
            <a:r>
              <a:rPr lang="en-AU" altLang="en-US" dirty="0">
                <a:cs typeface="Times New Roman" panose="02020603050405020304" pitchFamily="18" charset="0"/>
              </a:rPr>
              <a:t>Where a model suggests the existence of a relationship between entity types, but pathway does not exist between certain entity occurrences.</a:t>
            </a:r>
            <a:r>
              <a:rPr lang="en-GB" altLang="en-US" dirty="0"/>
              <a:t>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42378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C384EF1E-235A-114E-AC32-27A82B264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An Example of a Fan Trap</a:t>
            </a:r>
          </a:p>
        </p:txBody>
      </p:sp>
      <p:pic>
        <p:nvPicPr>
          <p:cNvPr id="78856" name="Picture 8" descr="DS3-Figure 11-19a">
            <a:extLst>
              <a:ext uri="{FF2B5EF4-FFF2-40B4-BE49-F238E27FC236}">
                <a16:creationId xmlns:a16="http://schemas.microsoft.com/office/drawing/2014/main" id="{80002F34-53EE-A24B-BF9D-6AD7DEBC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33601"/>
            <a:ext cx="8229600" cy="1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15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F918CDE8-0E83-DC43-A924-F23C88F48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Semantic Net of ER Model with Fan Trap</a:t>
            </a:r>
          </a:p>
        </p:txBody>
      </p:sp>
      <p:sp>
        <p:nvSpPr>
          <p:cNvPr id="80902" name="Rectangle 6">
            <a:extLst>
              <a:ext uri="{FF2B5EF4-FFF2-40B4-BE49-F238E27FC236}">
                <a16:creationId xmlns:a16="http://schemas.microsoft.com/office/drawing/2014/main" id="{A97AE803-8575-9E4E-B88C-536CB18D13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1676400"/>
            <a:ext cx="772795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altLang="en-US" sz="2400" b="1" dirty="0">
              <a:latin typeface="Times" pitchFamily="2" charset="0"/>
            </a:endParaRPr>
          </a:p>
          <a:p>
            <a:pPr>
              <a:lnSpc>
                <a:spcPct val="90000"/>
              </a:lnSpc>
            </a:pPr>
            <a:endParaRPr lang="en-GB" altLang="en-US" sz="2400" b="1" dirty="0">
              <a:latin typeface="Times" pitchFamily="2" charset="0"/>
            </a:endParaRPr>
          </a:p>
          <a:p>
            <a:pPr>
              <a:lnSpc>
                <a:spcPct val="90000"/>
              </a:lnSpc>
            </a:pPr>
            <a:endParaRPr lang="en-GB" altLang="en-US" sz="2400" b="1" dirty="0">
              <a:latin typeface="Times" pitchFamily="2" charset="0"/>
            </a:endParaRPr>
          </a:p>
          <a:p>
            <a:pPr>
              <a:lnSpc>
                <a:spcPct val="90000"/>
              </a:lnSpc>
            </a:pPr>
            <a:endParaRPr lang="en-GB" altLang="en-US" sz="2400" b="1" dirty="0">
              <a:latin typeface="Times" pitchFamily="2" charset="0"/>
            </a:endParaRPr>
          </a:p>
          <a:p>
            <a:pPr>
              <a:lnSpc>
                <a:spcPct val="90000"/>
              </a:lnSpc>
            </a:pPr>
            <a:endParaRPr lang="en-GB" altLang="en-US" sz="2400" b="1" dirty="0">
              <a:latin typeface="Times" pitchFamily="2" charset="0"/>
            </a:endParaRPr>
          </a:p>
          <a:p>
            <a:pPr>
              <a:lnSpc>
                <a:spcPct val="90000"/>
              </a:lnSpc>
            </a:pPr>
            <a:endParaRPr lang="en-GB" altLang="en-US" sz="2400" b="1" dirty="0">
              <a:latin typeface="Times" pitchFamily="2" charset="0"/>
            </a:endParaRPr>
          </a:p>
          <a:p>
            <a:pPr>
              <a:lnSpc>
                <a:spcPct val="90000"/>
              </a:lnSpc>
            </a:pPr>
            <a:endParaRPr lang="en-GB" altLang="en-US" sz="2400" b="1" dirty="0">
              <a:latin typeface="Times" pitchFamily="2" charset="0"/>
            </a:endParaRPr>
          </a:p>
          <a:p>
            <a:pPr>
              <a:lnSpc>
                <a:spcPct val="90000"/>
              </a:lnSpc>
            </a:pPr>
            <a:endParaRPr lang="en-GB" altLang="en-US" sz="2400" dirty="0"/>
          </a:p>
          <a:p>
            <a:pPr>
              <a:lnSpc>
                <a:spcPct val="90000"/>
              </a:lnSpc>
            </a:pPr>
            <a:r>
              <a:rPr lang="en-GB" altLang="en-US" sz="2600" dirty="0"/>
              <a:t>At which branch office does staff number SG37 work?</a:t>
            </a:r>
          </a:p>
          <a:p>
            <a:pPr>
              <a:lnSpc>
                <a:spcPct val="90000"/>
              </a:lnSpc>
            </a:pPr>
            <a:endParaRPr lang="en-GB" altLang="en-US" sz="2400" b="1" dirty="0">
              <a:latin typeface="Times" pitchFamily="2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B1E98A-5851-2442-B995-849E31AE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CB772-5BD7-714C-9DE3-005F27C374C4}" type="slidenum">
              <a:rPr lang="en-GB" altLang="en-US"/>
              <a:pPr/>
              <a:t>63</a:t>
            </a:fld>
            <a:endParaRPr lang="en-GB" altLang="en-US"/>
          </a:p>
        </p:txBody>
      </p:sp>
      <p:pic>
        <p:nvPicPr>
          <p:cNvPr id="80904" name="Picture 8" descr="DS3-Figure 11-19b">
            <a:extLst>
              <a:ext uri="{FF2B5EF4-FFF2-40B4-BE49-F238E27FC236}">
                <a16:creationId xmlns:a16="http://schemas.microsoft.com/office/drawing/2014/main" id="{C1C17859-1EFA-5340-AB7B-6E8D6B89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81200"/>
            <a:ext cx="7696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2A2A0775-C5C3-EF44-8642-E541259C1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266700"/>
            <a:ext cx="8458200" cy="11049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r>
              <a:rPr lang="en-GB" altLang="en-US" dirty="0">
                <a:latin typeface="+mn-lt"/>
              </a:rPr>
              <a:t>Restructuring ER model to remove Fan Trap</a:t>
            </a:r>
          </a:p>
        </p:txBody>
      </p:sp>
      <p:pic>
        <p:nvPicPr>
          <p:cNvPr id="82952" name="Picture 8" descr="DS3-Figure 11-20a">
            <a:extLst>
              <a:ext uri="{FF2B5EF4-FFF2-40B4-BE49-F238E27FC236}">
                <a16:creationId xmlns:a16="http://schemas.microsoft.com/office/drawing/2014/main" id="{8D2BCFE8-CF6A-DD4D-B98E-18AE5D7D5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5000"/>
            <a:ext cx="7848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0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C54F7E1B-AE89-9441-B199-3AA274EED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Semantic Net of Restructured ER Model with Fan Trap Removed</a:t>
            </a:r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71232ADB-CD60-BF40-8AEE-67FB33DF75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1676400"/>
            <a:ext cx="7727950" cy="4114800"/>
          </a:xfrm>
        </p:spPr>
        <p:txBody>
          <a:bodyPr/>
          <a:lstStyle/>
          <a:p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r>
              <a:rPr lang="en-GB" altLang="en-US" dirty="0"/>
              <a:t>SG37 works at branch B003.</a:t>
            </a:r>
          </a:p>
        </p:txBody>
      </p:sp>
      <p:pic>
        <p:nvPicPr>
          <p:cNvPr id="85001" name="Picture 9" descr="DS3-Figure 11-20b">
            <a:extLst>
              <a:ext uri="{FF2B5EF4-FFF2-40B4-BE49-F238E27FC236}">
                <a16:creationId xmlns:a16="http://schemas.microsoft.com/office/drawing/2014/main" id="{B6D45B5C-36A5-984C-B357-A1B6A53A2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1"/>
            <a:ext cx="7620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89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BCD0FF12-EADA-6C4F-AD5D-C5EB320D4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An Example of a Chasm Trap</a:t>
            </a:r>
          </a:p>
        </p:txBody>
      </p:sp>
      <p:pic>
        <p:nvPicPr>
          <p:cNvPr id="87049" name="Picture 9" descr="DS3-Figure 11-21a">
            <a:extLst>
              <a:ext uri="{FF2B5EF4-FFF2-40B4-BE49-F238E27FC236}">
                <a16:creationId xmlns:a16="http://schemas.microsoft.com/office/drawing/2014/main" id="{8F317F88-6E54-814E-A4E0-5D75BD31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57400"/>
            <a:ext cx="8305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53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ED9A734-B4DF-0E48-BA52-327B924A0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266700"/>
            <a:ext cx="8229600" cy="11049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r>
              <a:rPr lang="en-GB" altLang="en-US" dirty="0"/>
              <a:t>Semantic Net of ER Model with Chasm Trap</a:t>
            </a:r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C2A0609D-52D7-D741-865E-2314B379A9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1676400"/>
            <a:ext cx="7727950" cy="4114800"/>
          </a:xfrm>
        </p:spPr>
        <p:txBody>
          <a:bodyPr/>
          <a:lstStyle/>
          <a:p>
            <a:endParaRPr lang="en-GB" altLang="en-US" sz="2400" b="1" dirty="0">
              <a:latin typeface="Times" pitchFamily="2" charset="0"/>
            </a:endParaRPr>
          </a:p>
          <a:p>
            <a:endParaRPr lang="en-GB" altLang="en-US" sz="2400" b="1" dirty="0">
              <a:latin typeface="Times" pitchFamily="2" charset="0"/>
            </a:endParaRPr>
          </a:p>
          <a:p>
            <a:endParaRPr lang="en-GB" altLang="en-US" sz="2400" b="1" dirty="0">
              <a:latin typeface="Times" pitchFamily="2" charset="0"/>
            </a:endParaRPr>
          </a:p>
          <a:p>
            <a:endParaRPr lang="en-GB" altLang="en-US" sz="2400" b="1" dirty="0">
              <a:latin typeface="Times" pitchFamily="2" charset="0"/>
            </a:endParaRPr>
          </a:p>
          <a:p>
            <a:endParaRPr lang="en-GB" altLang="en-US" sz="2400" b="1" dirty="0">
              <a:latin typeface="Times" pitchFamily="2" charset="0"/>
            </a:endParaRPr>
          </a:p>
          <a:p>
            <a:endParaRPr lang="en-GB" altLang="en-US" sz="2400" b="1" dirty="0">
              <a:latin typeface="Times" pitchFamily="2" charset="0"/>
            </a:endParaRPr>
          </a:p>
          <a:p>
            <a:endParaRPr lang="en-GB" altLang="en-US" sz="2400" b="1" dirty="0">
              <a:latin typeface="Times" pitchFamily="2" charset="0"/>
            </a:endParaRPr>
          </a:p>
          <a:p>
            <a:r>
              <a:rPr lang="en-GB" altLang="en-US" dirty="0"/>
              <a:t>At which branch office is property PA14 available?</a:t>
            </a:r>
          </a:p>
        </p:txBody>
      </p:sp>
      <p:pic>
        <p:nvPicPr>
          <p:cNvPr id="89096" name="Picture 8" descr="DS3-Figure 11-21b">
            <a:extLst>
              <a:ext uri="{FF2B5EF4-FFF2-40B4-BE49-F238E27FC236}">
                <a16:creationId xmlns:a16="http://schemas.microsoft.com/office/drawing/2014/main" id="{2DFBD339-7778-1045-99A4-9B108A62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74676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70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4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BBAC26CD-0E35-594D-850D-CA6841E90D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266700"/>
            <a:ext cx="8763000" cy="11049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r>
              <a:rPr lang="en-GB" altLang="en-US" dirty="0"/>
              <a:t>ER Model restructured to remove Chasm Trap</a:t>
            </a:r>
          </a:p>
        </p:txBody>
      </p:sp>
      <p:pic>
        <p:nvPicPr>
          <p:cNvPr id="91145" name="Picture 9" descr="DS3-Figure 11-22a">
            <a:extLst>
              <a:ext uri="{FF2B5EF4-FFF2-40B4-BE49-F238E27FC236}">
                <a16:creationId xmlns:a16="http://schemas.microsoft.com/office/drawing/2014/main" id="{AEE8DAFD-BA71-1D41-874A-325845B98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5000"/>
            <a:ext cx="75438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3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D59A1016-9041-C24A-9716-7F3FDC77B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/>
              <a:t>Semantic Net of Restructured ER Model with Chasm Trap Removed</a:t>
            </a:r>
          </a:p>
        </p:txBody>
      </p:sp>
      <p:pic>
        <p:nvPicPr>
          <p:cNvPr id="93193" name="Picture 9" descr="DS3-Figure 11-22b">
            <a:extLst>
              <a:ext uri="{FF2B5EF4-FFF2-40B4-BE49-F238E27FC236}">
                <a16:creationId xmlns:a16="http://schemas.microsoft.com/office/drawing/2014/main" id="{27C7233D-C82A-E748-8616-8A607A085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408" y="1930400"/>
            <a:ext cx="59436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61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3717D-927E-3C4A-BA81-0B2E1CC1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/>
              <a:t>Diagramming Entities</a:t>
            </a:r>
            <a:endParaRPr lang="en-US" sz="54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41693E1-9E52-1144-A0F1-2007CB788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ID" sz="2400" dirty="0"/>
              <a:t>In an E/R Diagram, an entity is usually drawn as a box with rounded corners.</a:t>
            </a:r>
          </a:p>
          <a:p>
            <a:r>
              <a:rPr lang="en-ID" sz="2400" dirty="0"/>
              <a:t>The box is labelled with the name of the entity.</a:t>
            </a:r>
          </a:p>
        </p:txBody>
      </p:sp>
    </p:spTree>
    <p:extLst>
      <p:ext uri="{BB962C8B-B14F-4D97-AF65-F5344CB8AC3E}">
        <p14:creationId xmlns:p14="http://schemas.microsoft.com/office/powerpoint/2010/main" val="340222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29"/>
          <p:cNvPicPr>
            <a:picLocks noChangeAspect="1" noChangeArrowheads="1"/>
          </p:cNvPicPr>
          <p:nvPr/>
        </p:nvPicPr>
        <p:blipFill>
          <a:blip r:embed="rId2"/>
          <a:srcRect l="2493" t="7654" r="1529" b="8435"/>
          <a:stretch>
            <a:fillRect/>
          </a:stretch>
        </p:blipFill>
        <p:spPr bwMode="auto">
          <a:xfrm>
            <a:off x="2831139" y="2213746"/>
            <a:ext cx="6529721" cy="428187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31139" y="1567415"/>
            <a:ext cx="78655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customer-id    customer-  customer-  customer-               loan-           amount                 </a:t>
            </a:r>
          </a:p>
          <a:p>
            <a:pPr algn="l"/>
            <a:r>
              <a:rPr lang="en-US" dirty="0"/>
              <a:t>                             name           street           city                    number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9AA794-F749-4D46-BD0E-DD1D5907E6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Diagramming 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9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ER diagram of Customer and Loan 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2813" y="2976181"/>
            <a:ext cx="1997909" cy="11272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8322" y="2976181"/>
            <a:ext cx="1997909" cy="11272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Loan</a:t>
            </a:r>
          </a:p>
        </p:txBody>
      </p:sp>
    </p:spTree>
    <p:extLst>
      <p:ext uri="{BB962C8B-B14F-4D97-AF65-F5344CB8AC3E}">
        <p14:creationId xmlns:p14="http://schemas.microsoft.com/office/powerpoint/2010/main" val="409038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1336</Words>
  <Application>Microsoft Macintosh PowerPoint</Application>
  <PresentationFormat>Widescreen</PresentationFormat>
  <Paragraphs>277</Paragraphs>
  <Slides>69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Courier New</vt:lpstr>
      <vt:lpstr>Monotype Sorts</vt:lpstr>
      <vt:lpstr>Times</vt:lpstr>
      <vt:lpstr>Office Theme</vt:lpstr>
      <vt:lpstr>Entity Relationship (ER) Modeling</vt:lpstr>
      <vt:lpstr>Objectives</vt:lpstr>
      <vt:lpstr>Entity Relationship Model (ERM)</vt:lpstr>
      <vt:lpstr>Entity/Relationship Diagrams</vt:lpstr>
      <vt:lpstr>E-R Notation</vt:lpstr>
      <vt:lpstr>Entities</vt:lpstr>
      <vt:lpstr>Diagramming Entities</vt:lpstr>
      <vt:lpstr>PowerPoint Presentation</vt:lpstr>
      <vt:lpstr>ER diagram of Customer and Loan entity</vt:lpstr>
      <vt:lpstr>Attributes</vt:lpstr>
      <vt:lpstr>Diagramming Attributes</vt:lpstr>
      <vt:lpstr>ER diagram of Customer and Loan entity</vt:lpstr>
      <vt:lpstr>Diagramming Attributes</vt:lpstr>
      <vt:lpstr>The Attributes of the Student Entity: Chen and Crow’s Foot</vt:lpstr>
      <vt:lpstr>Attributes</vt:lpstr>
      <vt:lpstr>Simple and Composite Attributes</vt:lpstr>
      <vt:lpstr>Simple and Composite Attributes</vt:lpstr>
      <vt:lpstr>Diagramming Simple and Composite Attributes</vt:lpstr>
      <vt:lpstr>Diagramming Simple and Composite Attributes</vt:lpstr>
      <vt:lpstr>Single-valued attributes</vt:lpstr>
      <vt:lpstr>Multi-valued attributes</vt:lpstr>
      <vt:lpstr>Diagramming Single-valued and multi-valued attributes</vt:lpstr>
      <vt:lpstr>Derived Attribute</vt:lpstr>
      <vt:lpstr>Diagramming Derived Attribute</vt:lpstr>
      <vt:lpstr>E-R Diagram With Composite, Multivalued, and Derived Attributes</vt:lpstr>
      <vt:lpstr>Advantages and Disadvantages of Storing Derived Attributes</vt:lpstr>
      <vt:lpstr>Relationship</vt:lpstr>
      <vt:lpstr>Diagramming Relationship</vt:lpstr>
      <vt:lpstr>Relationship</vt:lpstr>
      <vt:lpstr>Semantic net of Has relationship type</vt:lpstr>
      <vt:lpstr>ER diagram of Customer and Loan entity</vt:lpstr>
      <vt:lpstr>Diagramming Attributes</vt:lpstr>
      <vt:lpstr>Diagramming Relationship </vt:lpstr>
      <vt:lpstr>Relationship</vt:lpstr>
      <vt:lpstr>Binary relationship called POwns</vt:lpstr>
      <vt:lpstr>Ternary relationship called Registers</vt:lpstr>
      <vt:lpstr>Quaternary relationship called Arranges</vt:lpstr>
      <vt:lpstr>Relationship</vt:lpstr>
      <vt:lpstr>Recursive relationship called Supervises with role names</vt:lpstr>
      <vt:lpstr>Entities associated through two distinct relationships with role names</vt:lpstr>
      <vt:lpstr>ER diagram of  Staff and  Branch entities and their attributes</vt:lpstr>
      <vt:lpstr>Entity </vt:lpstr>
      <vt:lpstr>Strong entity set called Client and weak entity set called Preference </vt:lpstr>
      <vt:lpstr>Relationship called Advertises with attributes</vt:lpstr>
      <vt:lpstr>Structural Constraints</vt:lpstr>
      <vt:lpstr>Structural Constraints</vt:lpstr>
      <vt:lpstr>Semantic net of Staff Manages Branch relationship type </vt:lpstr>
      <vt:lpstr>Multiplicity of Staff Manages Branch (1:1) relationship </vt:lpstr>
      <vt:lpstr>Semantic net of Staff Oversees PropertyForRent relationship type</vt:lpstr>
      <vt:lpstr>Multiplicity of Staff Oversees PropertyForRent (1:*) relationship type </vt:lpstr>
      <vt:lpstr>Semantic net of Newspaper Advertises PropertyForRent  relationship type </vt:lpstr>
      <vt:lpstr>Multiplicity of Newspaper Advertises PropertyForRent (*:*) relationship </vt:lpstr>
      <vt:lpstr>Structural Constraints</vt:lpstr>
      <vt:lpstr>Semantic net of ternary Registers relationship with values for Staff and Branch entities fixed </vt:lpstr>
      <vt:lpstr>Multiplicity of ternary Registers relationship</vt:lpstr>
      <vt:lpstr>Summary of multiplicity constraints</vt:lpstr>
      <vt:lpstr>Structural Constraints</vt:lpstr>
      <vt:lpstr>Structural Constraints</vt:lpstr>
      <vt:lpstr>Multiplicity as cardinality and participation constraints</vt:lpstr>
      <vt:lpstr>Problems with ER Models</vt:lpstr>
      <vt:lpstr>Problems with ER Models</vt:lpstr>
      <vt:lpstr>An Example of a Fan Trap</vt:lpstr>
      <vt:lpstr>Semantic Net of ER Model with Fan Trap</vt:lpstr>
      <vt:lpstr>Restructuring ER model to remove Fan Trap</vt:lpstr>
      <vt:lpstr>Semantic Net of Restructured ER Model with Fan Trap Removed</vt:lpstr>
      <vt:lpstr>An Example of a Chasm Trap</vt:lpstr>
      <vt:lpstr>Semantic Net of ER Model with Chasm Trap</vt:lpstr>
      <vt:lpstr>ER Model restructured to remove Chasm Trap</vt:lpstr>
      <vt:lpstr>Semantic Net of Restructured ER Model with Chasm Trap Removed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Relationship (ER) Modeling</dc:title>
  <dc:creator>Sarah Purnamawati</dc:creator>
  <cp:lastModifiedBy>sarahpurnamawati@gmail.com</cp:lastModifiedBy>
  <cp:revision>6</cp:revision>
  <dcterms:created xsi:type="dcterms:W3CDTF">2020-10-13T16:48:48Z</dcterms:created>
  <dcterms:modified xsi:type="dcterms:W3CDTF">2021-10-05T17:36:39Z</dcterms:modified>
</cp:coreProperties>
</file>